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charts/chart3.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viewProps.xml" ContentType="application/vnd.openxmlformats-officedocument.presentationml.viewProp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charts/chart4.xml" ContentType="application/vnd.openxmlformats-officedocument.drawingml.chart+xml"/>
  <Override PartName="/ppt/slides/slide33.xml" ContentType="application/vnd.openxmlformats-officedocument.presentationml.slide+xml"/>
  <Override PartName="/ppt/notesSlides/notesSlide45.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24.xml" ContentType="application/vnd.openxmlformats-officedocument.presentationml.notes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drawings/drawing1.xml" ContentType="application/vnd.openxmlformats-officedocument.drawingml.chartshapes+xml"/>
  <Override PartName="/ppt/notesSlides/notesSlide21.xml" ContentType="application/vnd.openxmlformats-officedocument.presentationml.notesSlide+xml"/>
  <Override PartName="/ppt/notesSlides/notesSlide38.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72" r:id="rId1"/>
  </p:sldMasterIdLst>
  <p:notesMasterIdLst>
    <p:notesMasterId r:id="rId49"/>
  </p:notesMasterIdLst>
  <p:sldIdLst>
    <p:sldId id="266" r:id="rId2"/>
    <p:sldId id="267" r:id="rId3"/>
    <p:sldId id="268" r:id="rId4"/>
    <p:sldId id="257" r:id="rId5"/>
    <p:sldId id="258" r:id="rId6"/>
    <p:sldId id="264" r:id="rId7"/>
    <p:sldId id="270" r:id="rId8"/>
    <p:sldId id="271" r:id="rId9"/>
    <p:sldId id="269" r:id="rId10"/>
    <p:sldId id="327" r:id="rId11"/>
    <p:sldId id="337" r:id="rId12"/>
    <p:sldId id="338" r:id="rId13"/>
    <p:sldId id="328" r:id="rId14"/>
    <p:sldId id="339" r:id="rId15"/>
    <p:sldId id="334" r:id="rId16"/>
    <p:sldId id="312" r:id="rId17"/>
    <p:sldId id="306" r:id="rId18"/>
    <p:sldId id="320" r:id="rId19"/>
    <p:sldId id="296" r:id="rId20"/>
    <p:sldId id="291" r:id="rId21"/>
    <p:sldId id="315" r:id="rId22"/>
    <p:sldId id="316" r:id="rId23"/>
    <p:sldId id="308" r:id="rId24"/>
    <p:sldId id="297" r:id="rId25"/>
    <p:sldId id="298" r:id="rId26"/>
    <p:sldId id="331" r:id="rId27"/>
    <p:sldId id="325" r:id="rId28"/>
    <p:sldId id="302" r:id="rId29"/>
    <p:sldId id="314" r:id="rId30"/>
    <p:sldId id="322" r:id="rId31"/>
    <p:sldId id="319" r:id="rId32"/>
    <p:sldId id="313" r:id="rId33"/>
    <p:sldId id="304" r:id="rId34"/>
    <p:sldId id="318" r:id="rId35"/>
    <p:sldId id="335" r:id="rId36"/>
    <p:sldId id="332" r:id="rId37"/>
    <p:sldId id="336" r:id="rId38"/>
    <p:sldId id="310" r:id="rId39"/>
    <p:sldId id="333" r:id="rId40"/>
    <p:sldId id="321" r:id="rId41"/>
    <p:sldId id="329" r:id="rId42"/>
    <p:sldId id="277" r:id="rId43"/>
    <p:sldId id="279" r:id="rId44"/>
    <p:sldId id="330" r:id="rId45"/>
    <p:sldId id="280" r:id="rId46"/>
    <p:sldId id="281" r:id="rId47"/>
    <p:sldId id="278"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85309" autoAdjust="0"/>
  </p:normalViewPr>
  <p:slideViewPr>
    <p:cSldViewPr>
      <p:cViewPr varScale="1">
        <p:scale>
          <a:sx n="101" d="100"/>
          <a:sy n="101" d="100"/>
        </p:scale>
        <p:origin x="-1104"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32"/>
    </p:cViewPr>
  </p:sorterViewPr>
  <p:gridSpacing cx="78028800" cy="780288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printerSettings" Target="printerSettings/printerSettings1.bin"/><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notesMaster" Target="notesMasters/notesMaster1.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35" Type="http://schemas.openxmlformats.org/officeDocument/2006/relationships/slide" Target="slides/slide34.xml"/><Relationship Id="rId51" Type="http://schemas.openxmlformats.org/officeDocument/2006/relationships/presProps" Target="presProps.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viewProps" Target="viewProps.xml"/><Relationship Id="rId54" Type="http://schemas.openxmlformats.org/officeDocument/2006/relationships/tableStyles" Target="tableStyles.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53" Type="http://schemas.openxmlformats.org/officeDocument/2006/relationships/theme" Target="theme/theme1.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Chart%20in%20Microsoft%20Office%20Word"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Chart%20in%20Microsoft%20Office%20Word"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Chart%20in%20Microsoft%20Office%20Word"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Chart%20in%20Microsoft%20Office%20Word"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42"/>
  <c:chart>
    <c:plotArea>
      <c:layout/>
      <c:barChart>
        <c:barDir val="col"/>
        <c:grouping val="clustered"/>
        <c:ser>
          <c:idx val="0"/>
          <c:order val="0"/>
          <c:tx>
            <c:strRef>
              <c:f>'[Chart in Microsoft Office Word]Sheet1'!$B$1</c:f>
              <c:strCache>
                <c:ptCount val="1"/>
                <c:pt idx="0">
                  <c:v>Conventions &amp; Skills</c:v>
                </c:pt>
              </c:strCache>
            </c:strRef>
          </c:tx>
          <c:dLbls>
            <c:txPr>
              <a:bodyPr/>
              <a:lstStyle/>
              <a:p>
                <a:pPr>
                  <a:defRPr sz="1800" baseline="0"/>
                </a:pPr>
                <a:endParaRPr lang="en-US"/>
              </a:p>
            </c:txPr>
            <c:showVal val="1"/>
          </c:dLbls>
          <c:cat>
            <c:strRef>
              <c:f>'[Chart in Microsoft Office Word]Sheet1'!$A$2</c:f>
              <c:strCache>
                <c:ptCount val="1"/>
                <c:pt idx="0">
                  <c:v>2008-2009</c:v>
                </c:pt>
              </c:strCache>
            </c:strRef>
          </c:cat>
          <c:val>
            <c:numRef>
              <c:f>'[Chart in Microsoft Office Word]Sheet1'!$B$2</c:f>
              <c:numCache>
                <c:formatCode>0%</c:formatCode>
                <c:ptCount val="1"/>
                <c:pt idx="0">
                  <c:v>0.670000000000001</c:v>
                </c:pt>
              </c:numCache>
            </c:numRef>
          </c:val>
        </c:ser>
        <c:ser>
          <c:idx val="1"/>
          <c:order val="1"/>
          <c:tx>
            <c:strRef>
              <c:f>'[Chart in Microsoft Office Word]Sheet1'!$C$1</c:f>
              <c:strCache>
                <c:ptCount val="1"/>
                <c:pt idx="0">
                  <c:v>Reading Comprehension</c:v>
                </c:pt>
              </c:strCache>
            </c:strRef>
          </c:tx>
          <c:dLbls>
            <c:txPr>
              <a:bodyPr/>
              <a:lstStyle/>
              <a:p>
                <a:pPr>
                  <a:defRPr sz="1800" baseline="0"/>
                </a:pPr>
                <a:endParaRPr lang="en-US"/>
              </a:p>
            </c:txPr>
            <c:showVal val="1"/>
          </c:dLbls>
          <c:cat>
            <c:strRef>
              <c:f>'[Chart in Microsoft Office Word]Sheet1'!$A$2</c:f>
              <c:strCache>
                <c:ptCount val="1"/>
                <c:pt idx="0">
                  <c:v>2008-2009</c:v>
                </c:pt>
              </c:strCache>
            </c:strRef>
          </c:cat>
          <c:val>
            <c:numRef>
              <c:f>'[Chart in Microsoft Office Word]Sheet1'!$C$2</c:f>
              <c:numCache>
                <c:formatCode>0%</c:formatCode>
                <c:ptCount val="1"/>
                <c:pt idx="0">
                  <c:v>0.56</c:v>
                </c:pt>
              </c:numCache>
            </c:numRef>
          </c:val>
        </c:ser>
        <c:ser>
          <c:idx val="2"/>
          <c:order val="2"/>
          <c:tx>
            <c:strRef>
              <c:f>'[Chart in Microsoft Office Word]Sheet1'!$D$1</c:f>
              <c:strCache>
                <c:ptCount val="1"/>
                <c:pt idx="0">
                  <c:v>Literary Response &amp; Analysis</c:v>
                </c:pt>
              </c:strCache>
            </c:strRef>
          </c:tx>
          <c:dLbls>
            <c:txPr>
              <a:bodyPr/>
              <a:lstStyle/>
              <a:p>
                <a:pPr>
                  <a:defRPr sz="1800" baseline="0"/>
                </a:pPr>
                <a:endParaRPr lang="en-US"/>
              </a:p>
            </c:txPr>
            <c:showVal val="1"/>
          </c:dLbls>
          <c:cat>
            <c:strRef>
              <c:f>'[Chart in Microsoft Office Word]Sheet1'!$A$2</c:f>
              <c:strCache>
                <c:ptCount val="1"/>
                <c:pt idx="0">
                  <c:v>2008-2009</c:v>
                </c:pt>
              </c:strCache>
            </c:strRef>
          </c:cat>
          <c:val>
            <c:numRef>
              <c:f>'[Chart in Microsoft Office Word]Sheet1'!$D$2</c:f>
              <c:numCache>
                <c:formatCode>0%</c:formatCode>
                <c:ptCount val="1"/>
                <c:pt idx="0">
                  <c:v>0.22</c:v>
                </c:pt>
              </c:numCache>
            </c:numRef>
          </c:val>
        </c:ser>
        <c:axId val="447174792"/>
        <c:axId val="447178200"/>
      </c:barChart>
      <c:catAx>
        <c:axId val="447174792"/>
        <c:scaling>
          <c:orientation val="minMax"/>
        </c:scaling>
        <c:axPos val="b"/>
        <c:tickLblPos val="nextTo"/>
        <c:txPr>
          <a:bodyPr/>
          <a:lstStyle/>
          <a:p>
            <a:pPr>
              <a:defRPr sz="1800" baseline="0"/>
            </a:pPr>
            <a:endParaRPr lang="en-US"/>
          </a:p>
        </c:txPr>
        <c:crossAx val="447178200"/>
        <c:crosses val="autoZero"/>
        <c:auto val="1"/>
        <c:lblAlgn val="ctr"/>
        <c:lblOffset val="100"/>
      </c:catAx>
      <c:valAx>
        <c:axId val="447178200"/>
        <c:scaling>
          <c:orientation val="minMax"/>
        </c:scaling>
        <c:axPos val="l"/>
        <c:majorGridlines/>
        <c:numFmt formatCode="0%" sourceLinked="1"/>
        <c:tickLblPos val="nextTo"/>
        <c:crossAx val="447174792"/>
        <c:crosses val="autoZero"/>
        <c:crossBetween val="between"/>
      </c:valAx>
    </c:plotArea>
    <c:legend>
      <c:legendPos val="r"/>
      <c:layout/>
      <c:txPr>
        <a:bodyPr/>
        <a:lstStyle/>
        <a:p>
          <a:pPr>
            <a:defRPr sz="1800" baseline="0"/>
          </a:pPr>
          <a:endParaRPr lang="en-US"/>
        </a:p>
      </c:txPr>
    </c:legend>
    <c:plotVisOnly val="1"/>
  </c:chart>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42"/>
  <c:chart>
    <c:plotArea>
      <c:layout/>
      <c:barChart>
        <c:barDir val="col"/>
        <c:grouping val="clustered"/>
        <c:ser>
          <c:idx val="0"/>
          <c:order val="0"/>
          <c:tx>
            <c:strRef>
              <c:f>'[Chart in Microsoft Office Word]Sheet1'!$B$5</c:f>
              <c:strCache>
                <c:ptCount val="1"/>
                <c:pt idx="0">
                  <c:v>Conventions &amp; Skills</c:v>
                </c:pt>
              </c:strCache>
            </c:strRef>
          </c:tx>
          <c:dLbls>
            <c:txPr>
              <a:bodyPr/>
              <a:lstStyle/>
              <a:p>
                <a:pPr>
                  <a:defRPr sz="1800" baseline="0"/>
                </a:pPr>
                <a:endParaRPr lang="en-US"/>
              </a:p>
            </c:txPr>
            <c:showVal val="1"/>
          </c:dLbls>
          <c:cat>
            <c:strRef>
              <c:f>'[Chart in Microsoft Office Word]Sheet1'!$A$6</c:f>
              <c:strCache>
                <c:ptCount val="1"/>
                <c:pt idx="0">
                  <c:v>2009-2010</c:v>
                </c:pt>
              </c:strCache>
            </c:strRef>
          </c:cat>
          <c:val>
            <c:numRef>
              <c:f>'[Chart in Microsoft Office Word]Sheet1'!$B$6</c:f>
              <c:numCache>
                <c:formatCode>0%</c:formatCode>
                <c:ptCount val="1"/>
                <c:pt idx="0">
                  <c:v>0.78</c:v>
                </c:pt>
              </c:numCache>
            </c:numRef>
          </c:val>
        </c:ser>
        <c:ser>
          <c:idx val="1"/>
          <c:order val="1"/>
          <c:tx>
            <c:strRef>
              <c:f>'[Chart in Microsoft Office Word]Sheet1'!$C$5</c:f>
              <c:strCache>
                <c:ptCount val="1"/>
                <c:pt idx="0">
                  <c:v>Reading Comprehension</c:v>
                </c:pt>
              </c:strCache>
            </c:strRef>
          </c:tx>
          <c:dLbls>
            <c:txPr>
              <a:bodyPr/>
              <a:lstStyle/>
              <a:p>
                <a:pPr>
                  <a:defRPr sz="1800" baseline="0"/>
                </a:pPr>
                <a:endParaRPr lang="en-US"/>
              </a:p>
            </c:txPr>
            <c:showVal val="1"/>
          </c:dLbls>
          <c:cat>
            <c:strRef>
              <c:f>'[Chart in Microsoft Office Word]Sheet1'!$A$6</c:f>
              <c:strCache>
                <c:ptCount val="1"/>
                <c:pt idx="0">
                  <c:v>2009-2010</c:v>
                </c:pt>
              </c:strCache>
            </c:strRef>
          </c:cat>
          <c:val>
            <c:numRef>
              <c:f>'[Chart in Microsoft Office Word]Sheet1'!$C$6</c:f>
              <c:numCache>
                <c:formatCode>0%</c:formatCode>
                <c:ptCount val="1"/>
                <c:pt idx="0">
                  <c:v>0.89</c:v>
                </c:pt>
              </c:numCache>
            </c:numRef>
          </c:val>
        </c:ser>
        <c:ser>
          <c:idx val="2"/>
          <c:order val="2"/>
          <c:tx>
            <c:strRef>
              <c:f>'[Chart in Microsoft Office Word]Sheet1'!$D$5</c:f>
              <c:strCache>
                <c:ptCount val="1"/>
                <c:pt idx="0">
                  <c:v>Literary Response &amp; Analysis</c:v>
                </c:pt>
              </c:strCache>
            </c:strRef>
          </c:tx>
          <c:dLbls>
            <c:txPr>
              <a:bodyPr/>
              <a:lstStyle/>
              <a:p>
                <a:pPr>
                  <a:defRPr sz="1800" baseline="0"/>
                </a:pPr>
                <a:endParaRPr lang="en-US"/>
              </a:p>
            </c:txPr>
            <c:showVal val="1"/>
          </c:dLbls>
          <c:cat>
            <c:strRef>
              <c:f>'[Chart in Microsoft Office Word]Sheet1'!$A$6</c:f>
              <c:strCache>
                <c:ptCount val="1"/>
                <c:pt idx="0">
                  <c:v>2009-2010</c:v>
                </c:pt>
              </c:strCache>
            </c:strRef>
          </c:cat>
          <c:val>
            <c:numRef>
              <c:f>'[Chart in Microsoft Office Word]Sheet1'!$D$6</c:f>
              <c:numCache>
                <c:formatCode>0%</c:formatCode>
                <c:ptCount val="1"/>
                <c:pt idx="0">
                  <c:v>0.670000000000001</c:v>
                </c:pt>
              </c:numCache>
            </c:numRef>
          </c:val>
        </c:ser>
        <c:axId val="447266648"/>
        <c:axId val="447270056"/>
      </c:barChart>
      <c:catAx>
        <c:axId val="447266648"/>
        <c:scaling>
          <c:orientation val="minMax"/>
        </c:scaling>
        <c:axPos val="b"/>
        <c:tickLblPos val="nextTo"/>
        <c:txPr>
          <a:bodyPr/>
          <a:lstStyle/>
          <a:p>
            <a:pPr>
              <a:defRPr sz="1800" baseline="0"/>
            </a:pPr>
            <a:endParaRPr lang="en-US"/>
          </a:p>
        </c:txPr>
        <c:crossAx val="447270056"/>
        <c:crosses val="autoZero"/>
        <c:auto val="1"/>
        <c:lblAlgn val="ctr"/>
        <c:lblOffset val="100"/>
      </c:catAx>
      <c:valAx>
        <c:axId val="447270056"/>
        <c:scaling>
          <c:orientation val="minMax"/>
        </c:scaling>
        <c:axPos val="l"/>
        <c:majorGridlines/>
        <c:numFmt formatCode="0%" sourceLinked="1"/>
        <c:tickLblPos val="nextTo"/>
        <c:crossAx val="447266648"/>
        <c:crosses val="autoZero"/>
        <c:crossBetween val="between"/>
      </c:valAx>
    </c:plotArea>
    <c:legend>
      <c:legendPos val="r"/>
      <c:layout/>
      <c:txPr>
        <a:bodyPr/>
        <a:lstStyle/>
        <a:p>
          <a:pPr>
            <a:defRPr sz="1800" baseline="0"/>
          </a:pPr>
          <a:endParaRPr lang="en-US"/>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42"/>
  <c:chart>
    <c:plotArea>
      <c:layout/>
      <c:barChart>
        <c:barDir val="col"/>
        <c:grouping val="clustered"/>
        <c:ser>
          <c:idx val="0"/>
          <c:order val="0"/>
          <c:tx>
            <c:strRef>
              <c:f>'[Chart in Microsoft Office Word]Sheet1'!$B$1</c:f>
              <c:strCache>
                <c:ptCount val="1"/>
                <c:pt idx="0">
                  <c:v>Conventions &amp; Skills</c:v>
                </c:pt>
              </c:strCache>
            </c:strRef>
          </c:tx>
          <c:dLbls>
            <c:showVal val="1"/>
          </c:dLbls>
          <c:cat>
            <c:strRef>
              <c:f>'[Chart in Microsoft Office Word]Sheet1'!$A$2:$A$3</c:f>
              <c:strCache>
                <c:ptCount val="2"/>
                <c:pt idx="0">
                  <c:v>2008-2009</c:v>
                </c:pt>
                <c:pt idx="1">
                  <c:v>2009-2010</c:v>
                </c:pt>
              </c:strCache>
            </c:strRef>
          </c:cat>
          <c:val>
            <c:numRef>
              <c:f>'[Chart in Microsoft Office Word]Sheet1'!$B$2:$B$3</c:f>
              <c:numCache>
                <c:formatCode>0%</c:formatCode>
                <c:ptCount val="2"/>
                <c:pt idx="0">
                  <c:v>0.670000000000001</c:v>
                </c:pt>
                <c:pt idx="1">
                  <c:v>0.78</c:v>
                </c:pt>
              </c:numCache>
            </c:numRef>
          </c:val>
        </c:ser>
        <c:ser>
          <c:idx val="1"/>
          <c:order val="1"/>
          <c:tx>
            <c:strRef>
              <c:f>'[Chart in Microsoft Office Word]Sheet1'!$C$1</c:f>
              <c:strCache>
                <c:ptCount val="1"/>
                <c:pt idx="0">
                  <c:v>Reading Comprehension</c:v>
                </c:pt>
              </c:strCache>
            </c:strRef>
          </c:tx>
          <c:dLbls>
            <c:showVal val="1"/>
          </c:dLbls>
          <c:cat>
            <c:strRef>
              <c:f>'[Chart in Microsoft Office Word]Sheet1'!$A$2:$A$3</c:f>
              <c:strCache>
                <c:ptCount val="2"/>
                <c:pt idx="0">
                  <c:v>2008-2009</c:v>
                </c:pt>
                <c:pt idx="1">
                  <c:v>2009-2010</c:v>
                </c:pt>
              </c:strCache>
            </c:strRef>
          </c:cat>
          <c:val>
            <c:numRef>
              <c:f>'[Chart in Microsoft Office Word]Sheet1'!$C$2:$C$3</c:f>
              <c:numCache>
                <c:formatCode>0%</c:formatCode>
                <c:ptCount val="2"/>
                <c:pt idx="0">
                  <c:v>0.56</c:v>
                </c:pt>
                <c:pt idx="1">
                  <c:v>0.89</c:v>
                </c:pt>
              </c:numCache>
            </c:numRef>
          </c:val>
        </c:ser>
        <c:ser>
          <c:idx val="2"/>
          <c:order val="2"/>
          <c:tx>
            <c:strRef>
              <c:f>'[Chart in Microsoft Office Word]Sheet1'!$D$1</c:f>
              <c:strCache>
                <c:ptCount val="1"/>
                <c:pt idx="0">
                  <c:v>Literary Response &amp; Analysis</c:v>
                </c:pt>
              </c:strCache>
            </c:strRef>
          </c:tx>
          <c:dLbls>
            <c:showVal val="1"/>
          </c:dLbls>
          <c:cat>
            <c:strRef>
              <c:f>'[Chart in Microsoft Office Word]Sheet1'!$A$2:$A$3</c:f>
              <c:strCache>
                <c:ptCount val="2"/>
                <c:pt idx="0">
                  <c:v>2008-2009</c:v>
                </c:pt>
                <c:pt idx="1">
                  <c:v>2009-2010</c:v>
                </c:pt>
              </c:strCache>
            </c:strRef>
          </c:cat>
          <c:val>
            <c:numRef>
              <c:f>'[Chart in Microsoft Office Word]Sheet1'!$D$2:$D$3</c:f>
              <c:numCache>
                <c:formatCode>0%</c:formatCode>
                <c:ptCount val="2"/>
                <c:pt idx="0">
                  <c:v>0.22</c:v>
                </c:pt>
                <c:pt idx="1">
                  <c:v>0.670000000000001</c:v>
                </c:pt>
              </c:numCache>
            </c:numRef>
          </c:val>
        </c:ser>
        <c:axId val="447310504"/>
        <c:axId val="447313640"/>
      </c:barChart>
      <c:catAx>
        <c:axId val="447310504"/>
        <c:scaling>
          <c:orientation val="minMax"/>
        </c:scaling>
        <c:axPos val="b"/>
        <c:tickLblPos val="nextTo"/>
        <c:crossAx val="447313640"/>
        <c:crosses val="autoZero"/>
        <c:auto val="1"/>
        <c:lblAlgn val="ctr"/>
        <c:lblOffset val="100"/>
      </c:catAx>
      <c:valAx>
        <c:axId val="447313640"/>
        <c:scaling>
          <c:orientation val="minMax"/>
        </c:scaling>
        <c:axPos val="l"/>
        <c:majorGridlines/>
        <c:numFmt formatCode="0%" sourceLinked="1"/>
        <c:tickLblPos val="nextTo"/>
        <c:crossAx val="447310504"/>
        <c:crosses val="autoZero"/>
        <c:crossBetween val="between"/>
      </c:valAx>
    </c:plotArea>
    <c:legend>
      <c:legendPos val="r"/>
      <c:layout/>
      <c:txPr>
        <a:bodyPr/>
        <a:lstStyle/>
        <a:p>
          <a:pPr>
            <a:defRPr sz="1800" baseline="0"/>
          </a:pPr>
          <a:endParaRPr lang="en-US"/>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42"/>
  <c:chart>
    <c:plotArea>
      <c:layout/>
      <c:barChart>
        <c:barDir val="col"/>
        <c:grouping val="clustered"/>
        <c:ser>
          <c:idx val="0"/>
          <c:order val="0"/>
          <c:tx>
            <c:strRef>
              <c:f>'[Chart in Microsoft Office Word]Sheet1'!$B$1</c:f>
              <c:strCache>
                <c:ptCount val="1"/>
                <c:pt idx="0">
                  <c:v>Approaches Proficiency</c:v>
                </c:pt>
              </c:strCache>
            </c:strRef>
          </c:tx>
          <c:dLbls>
            <c:txPr>
              <a:bodyPr/>
              <a:lstStyle/>
              <a:p>
                <a:pPr>
                  <a:defRPr sz="1800"/>
                </a:pPr>
                <a:endParaRPr lang="en-US"/>
              </a:p>
            </c:txPr>
            <c:showVal val="1"/>
          </c:dLbls>
          <c:cat>
            <c:strRef>
              <c:f>'[Chart in Microsoft Office Word]Sheet1'!$A$2</c:f>
              <c:strCache>
                <c:ptCount val="1"/>
                <c:pt idx="0">
                  <c:v>2010-2011</c:v>
                </c:pt>
              </c:strCache>
            </c:strRef>
          </c:cat>
          <c:val>
            <c:numRef>
              <c:f>'[Chart in Microsoft Office Word]Sheet1'!$B$2</c:f>
              <c:numCache>
                <c:formatCode>0%</c:formatCode>
                <c:ptCount val="1"/>
                <c:pt idx="0">
                  <c:v>0.18</c:v>
                </c:pt>
              </c:numCache>
            </c:numRef>
          </c:val>
        </c:ser>
        <c:ser>
          <c:idx val="1"/>
          <c:order val="1"/>
          <c:tx>
            <c:strRef>
              <c:f>'[Chart in Microsoft Office Word]Sheet1'!$C$1</c:f>
              <c:strCache>
                <c:ptCount val="1"/>
                <c:pt idx="0">
                  <c:v>Meets Proficiency</c:v>
                </c:pt>
              </c:strCache>
            </c:strRef>
          </c:tx>
          <c:dLbls>
            <c:txPr>
              <a:bodyPr/>
              <a:lstStyle/>
              <a:p>
                <a:pPr>
                  <a:defRPr sz="1800"/>
                </a:pPr>
                <a:endParaRPr lang="en-US"/>
              </a:p>
            </c:txPr>
            <c:showVal val="1"/>
          </c:dLbls>
          <c:cat>
            <c:strRef>
              <c:f>'[Chart in Microsoft Office Word]Sheet1'!$A$2</c:f>
              <c:strCache>
                <c:ptCount val="1"/>
                <c:pt idx="0">
                  <c:v>2010-2011</c:v>
                </c:pt>
              </c:strCache>
            </c:strRef>
          </c:cat>
          <c:val>
            <c:numRef>
              <c:f>'[Chart in Microsoft Office Word]Sheet1'!$C$2</c:f>
              <c:numCache>
                <c:formatCode>0%</c:formatCode>
                <c:ptCount val="1"/>
                <c:pt idx="0">
                  <c:v>0.29</c:v>
                </c:pt>
              </c:numCache>
            </c:numRef>
          </c:val>
        </c:ser>
        <c:ser>
          <c:idx val="2"/>
          <c:order val="2"/>
          <c:tx>
            <c:strRef>
              <c:f>'[Chart in Microsoft Office Word]Sheet1'!$D$1</c:f>
              <c:strCache>
                <c:ptCount val="1"/>
                <c:pt idx="0">
                  <c:v>Exceeds Proficiency</c:v>
                </c:pt>
              </c:strCache>
            </c:strRef>
          </c:tx>
          <c:dLbls>
            <c:txPr>
              <a:bodyPr/>
              <a:lstStyle/>
              <a:p>
                <a:pPr>
                  <a:defRPr sz="1800" baseline="0"/>
                </a:pPr>
                <a:endParaRPr lang="en-US"/>
              </a:p>
            </c:txPr>
            <c:showVal val="1"/>
          </c:dLbls>
          <c:cat>
            <c:strRef>
              <c:f>'[Chart in Microsoft Office Word]Sheet1'!$A$2</c:f>
              <c:strCache>
                <c:ptCount val="1"/>
                <c:pt idx="0">
                  <c:v>2010-2011</c:v>
                </c:pt>
              </c:strCache>
            </c:strRef>
          </c:cat>
          <c:val>
            <c:numRef>
              <c:f>'[Chart in Microsoft Office Word]Sheet1'!$D$2</c:f>
              <c:numCache>
                <c:formatCode>0%</c:formatCode>
                <c:ptCount val="1"/>
                <c:pt idx="0">
                  <c:v>0.53</c:v>
                </c:pt>
              </c:numCache>
            </c:numRef>
          </c:val>
        </c:ser>
        <c:axId val="447379080"/>
        <c:axId val="447382488"/>
      </c:barChart>
      <c:catAx>
        <c:axId val="447379080"/>
        <c:scaling>
          <c:orientation val="minMax"/>
        </c:scaling>
        <c:axPos val="b"/>
        <c:tickLblPos val="nextTo"/>
        <c:txPr>
          <a:bodyPr/>
          <a:lstStyle/>
          <a:p>
            <a:pPr>
              <a:defRPr sz="1800"/>
            </a:pPr>
            <a:endParaRPr lang="en-US"/>
          </a:p>
        </c:txPr>
        <c:crossAx val="447382488"/>
        <c:crosses val="autoZero"/>
        <c:auto val="1"/>
        <c:lblAlgn val="ctr"/>
        <c:lblOffset val="100"/>
      </c:catAx>
      <c:valAx>
        <c:axId val="447382488"/>
        <c:scaling>
          <c:orientation val="minMax"/>
        </c:scaling>
        <c:axPos val="l"/>
        <c:majorGridlines/>
        <c:numFmt formatCode="0%" sourceLinked="1"/>
        <c:tickLblPos val="nextTo"/>
        <c:crossAx val="447379080"/>
        <c:crosses val="autoZero"/>
        <c:crossBetween val="between"/>
      </c:valAx>
    </c:plotArea>
    <c:legend>
      <c:legendPos val="r"/>
      <c:layout/>
      <c:txPr>
        <a:bodyPr/>
        <a:lstStyle/>
        <a:p>
          <a:pPr>
            <a:defRPr sz="1800" baseline="0"/>
          </a:pPr>
          <a:endParaRPr lang="en-US"/>
        </a:p>
      </c:txPr>
    </c:legend>
    <c:plotVisOnly val="1"/>
  </c:chart>
  <c:externalData r:id="rId1"/>
</c:chartSpace>
</file>

<file path=ppt/drawings/drawing1.xml><?xml version="1.0" encoding="utf-8"?>
<c:userShapes xmlns:c="http://schemas.openxmlformats.org/drawingml/2006/chart">
  <cdr:relSizeAnchor xmlns:cdr="http://schemas.openxmlformats.org/drawingml/2006/chartDrawing">
    <cdr:from>
      <cdr:x>0.69091</cdr:x>
      <cdr:y>0.90541</cdr:y>
    </cdr:from>
    <cdr:to>
      <cdr:x>0.99091</cdr:x>
      <cdr:y>0.97297</cdr:y>
    </cdr:to>
    <cdr:sp macro="" textlink="">
      <cdr:nvSpPr>
        <cdr:cNvPr id="2" name="TextBox 1"/>
        <cdr:cNvSpPr txBox="1"/>
      </cdr:nvSpPr>
      <cdr:spPr>
        <a:xfrm xmlns:a="http://schemas.openxmlformats.org/drawingml/2006/main">
          <a:off x="5791200" y="5105400"/>
          <a:ext cx="2514600" cy="38100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US" sz="1600" dirty="0" smtClean="0">
              <a:solidFill>
                <a:schemeClr val="tx1"/>
              </a:solidFill>
            </a:rPr>
            <a:t>Hawaii State Assessment </a:t>
          </a:r>
          <a:endParaRPr lang="en-US" sz="1600" dirty="0">
            <a:solidFill>
              <a:schemeClr val="tx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132549-BB9C-419E-8E00-12C6890871B9}" type="datetimeFigureOut">
              <a:rPr lang="en-US" smtClean="0"/>
              <a:pPr/>
              <a:t>11/17/10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5FD282-676A-4976-B797-02C6962C058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We’re assuming you’re here because you want to hear about how to create online collaborative projects or because you’re asking “what in the heck is a social pod?”    And we aim to share that information along with how we’re transforming our middle school into a 21</a:t>
            </a:r>
            <a:r>
              <a:rPr lang="en-US" sz="1200" kern="1200" baseline="30000" dirty="0" smtClean="0">
                <a:solidFill>
                  <a:schemeClr val="tx1"/>
                </a:solidFill>
                <a:latin typeface="+mn-lt"/>
                <a:ea typeface="+mn-ea"/>
                <a:cs typeface="+mn-cs"/>
              </a:rPr>
              <a:t>st</a:t>
            </a:r>
            <a:r>
              <a:rPr lang="en-US" sz="1200" kern="1200" dirty="0" smtClean="0">
                <a:solidFill>
                  <a:schemeClr val="tx1"/>
                </a:solidFill>
                <a:latin typeface="+mn-lt"/>
                <a:ea typeface="+mn-ea"/>
                <a:cs typeface="+mn-cs"/>
              </a:rPr>
              <a:t> century institute of learning.  My name is Sharon, and I’m the school’s Curriculum Director.  With me are Elizabeth, Rob and Nick.</a:t>
            </a:r>
          </a:p>
          <a:p>
            <a:r>
              <a:rPr lang="en-US" sz="1200" kern="1200" dirty="0" smtClean="0">
                <a:solidFill>
                  <a:schemeClr val="tx1"/>
                </a:solidFill>
                <a:latin typeface="+mn-lt"/>
                <a:ea typeface="+mn-ea"/>
                <a:cs typeface="+mn-cs"/>
              </a:rPr>
              <a:t>Myron B. Thompson Academy is a charter school in its 9</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year-----an online charter from the very beginning---the first online school in Hawaii and OMG we’ve gone through lots of changes since opening our doors.  As a charter, we’re free from some of the rules and regulations which stymie traditional schools in a large system.  We’re encouraged to experiment and test ideas, which we think will improve education.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So is it working?  You bet.  Not only do the students tell us so, but the data verifies.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Longitudinally, from 6</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 to 7</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  Hawaii State Assessment scores for English, with 6</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 giving us a baseline.</a:t>
            </a:r>
          </a:p>
          <a:p>
            <a:r>
              <a:rPr lang="en-US" sz="1200" kern="1200" dirty="0" smtClean="0">
                <a:solidFill>
                  <a:schemeClr val="tx1"/>
                </a:solidFill>
                <a:latin typeface="+mn-lt"/>
                <a:ea typeface="+mn-ea"/>
                <a:cs typeface="+mn-cs"/>
              </a:rPr>
              <a:t>Notice the jumps in reading comprehension and literary response.  Rigorous content, high expectations and good teaching are the key.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a:t>
            </a:r>
            <a:r>
              <a:rPr lang="en-US" baseline="0" dirty="0" smtClean="0"/>
              <a:t> NICK</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combined 7</a:t>
            </a:r>
            <a:r>
              <a:rPr lang="en-US" baseline="30000" dirty="0" smtClean="0"/>
              <a:t>th</a:t>
            </a:r>
            <a:r>
              <a:rPr lang="en-US" baseline="0" dirty="0" smtClean="0"/>
              <a:t> and 8</a:t>
            </a:r>
            <a:r>
              <a:rPr lang="en-US" baseline="30000" dirty="0" smtClean="0"/>
              <a:t>th</a:t>
            </a:r>
            <a:r>
              <a:rPr lang="en-US" baseline="0" dirty="0" smtClean="0"/>
              <a:t> grade team brings in all Oahu 7</a:t>
            </a:r>
            <a:r>
              <a:rPr lang="en-US" baseline="30000" dirty="0" smtClean="0"/>
              <a:t>th</a:t>
            </a:r>
            <a:r>
              <a:rPr lang="en-US" baseline="0" dirty="0" smtClean="0"/>
              <a:t> graders and new 8</a:t>
            </a:r>
            <a:r>
              <a:rPr lang="en-US" baseline="30000" dirty="0" smtClean="0"/>
              <a:t>th</a:t>
            </a:r>
            <a:r>
              <a:rPr lang="en-US" baseline="0" dirty="0" smtClean="0"/>
              <a:t> graders for training.  They become familiar with their school-provided computers (a new touch screen this year); learn how to log into courses, how to navigate the system.  They meet their teachers and their classmates and participate in teambuilding activities.  Neighbor island students log in via live classroom.  Their computers are </a:t>
            </a:r>
            <a:r>
              <a:rPr lang="en-US" baseline="0" dirty="0" err="1" smtClean="0"/>
              <a:t>FedExed</a:t>
            </a:r>
            <a:r>
              <a:rPr lang="en-US" baseline="0" dirty="0" smtClean="0"/>
              <a:t> to them.</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INTRODUCE ROB</a:t>
            </a:r>
          </a:p>
        </p:txBody>
      </p:sp>
      <p:sp>
        <p:nvSpPr>
          <p:cNvPr id="4" name="Slide Number Placeholder 3"/>
          <p:cNvSpPr>
            <a:spLocks noGrp="1"/>
          </p:cNvSpPr>
          <p:nvPr>
            <p:ph type="sldNum" sz="quarter" idx="10"/>
          </p:nvPr>
        </p:nvSpPr>
        <p:spPr/>
        <p:txBody>
          <a:bodyPr/>
          <a:lstStyle/>
          <a:p>
            <a:fld id="{B25FD282-676A-4976-B797-02C6962C0580}"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(Rob)</a:t>
            </a:r>
          </a:p>
          <a:p>
            <a:r>
              <a:rPr lang="en-US" dirty="0" smtClean="0"/>
              <a:t>Bring Rob up here.  Creating Online Student learners</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Social Pods</a:t>
            </a:r>
          </a:p>
          <a:p>
            <a:r>
              <a:rPr lang="en-US" dirty="0" smtClean="0"/>
              <a:t>There</a:t>
            </a:r>
            <a:r>
              <a:rPr lang="en-US" baseline="0" dirty="0" smtClean="0"/>
              <a:t> were no more than 7 students in a pod</a:t>
            </a:r>
          </a:p>
          <a:p>
            <a:r>
              <a:rPr lang="en-US" baseline="0" dirty="0" smtClean="0"/>
              <a:t>They worked on collaborative projects throughout the term—that group never changed in grade 7</a:t>
            </a:r>
          </a:p>
          <a:p>
            <a:r>
              <a:rPr lang="en-US" baseline="0" dirty="0" smtClean="0"/>
              <a:t>Each teacher had 2 pods.  In 7</a:t>
            </a:r>
            <a:r>
              <a:rPr lang="en-US" baseline="30000" dirty="0" smtClean="0"/>
              <a:t>th</a:t>
            </a:r>
            <a:r>
              <a:rPr lang="en-US" baseline="0" dirty="0" smtClean="0"/>
              <a:t> grade, that teacher is that advisor for the group of kids.  They stay with them and check on them all year long.</a:t>
            </a:r>
          </a:p>
        </p:txBody>
      </p:sp>
      <p:sp>
        <p:nvSpPr>
          <p:cNvPr id="4" name="Slide Number Placeholder 3"/>
          <p:cNvSpPr>
            <a:spLocks noGrp="1"/>
          </p:cNvSpPr>
          <p:nvPr>
            <p:ph type="sldNum" sz="quarter" idx="10"/>
          </p:nvPr>
        </p:nvSpPr>
        <p:spPr/>
        <p:txBody>
          <a:bodyPr/>
          <a:lstStyle/>
          <a:p>
            <a:fld id="{B25FD282-676A-4976-B797-02C6962C0580}"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How do they communicate with</a:t>
            </a:r>
            <a:r>
              <a:rPr lang="en-US" baseline="0" dirty="0" smtClean="0"/>
              <a:t> their teacher and with each other?</a:t>
            </a:r>
          </a:p>
          <a:p>
            <a:r>
              <a:rPr lang="en-US" dirty="0" smtClean="0"/>
              <a:t>Communication using Pronto,</a:t>
            </a:r>
            <a:r>
              <a:rPr lang="en-US" baseline="0" dirty="0" smtClean="0"/>
              <a:t> feedback, phone, Live Class</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COSL – Google</a:t>
            </a:r>
            <a:r>
              <a:rPr lang="en-US" baseline="0" dirty="0" smtClean="0"/>
              <a:t> Presentation, collaboration amongst pod members</a:t>
            </a:r>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COSL</a:t>
            </a:r>
            <a:r>
              <a:rPr lang="en-US" baseline="0" dirty="0" smtClean="0"/>
              <a:t> final project voicethread</a:t>
            </a:r>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Even though many of our courses are online, we have an actual facility in the heart of Honolulu (not too far from where the cruise ships dock) While this site houses both elementary and secondary divisions, this team is associated with the secondary level.  We love our location; it’s on the bus line and is super convenient from all areas of Honolulu.  Our teachers report daily and conduct their classes from this building.  (We also host elective face-to-face courses here as well as tutoring , and optional face-to-face mini classes in certain courses.)</a:t>
            </a:r>
          </a:p>
          <a:p>
            <a:r>
              <a:rPr lang="en-US" sz="1200" kern="1200" dirty="0" smtClean="0">
                <a:solidFill>
                  <a:schemeClr val="tx1"/>
                </a:solidFill>
                <a:latin typeface="+mn-lt"/>
                <a:ea typeface="+mn-ea"/>
                <a:cs typeface="+mn-cs"/>
              </a:rPr>
              <a:t>In our 9 years we have used the following platforms: </a:t>
            </a:r>
            <a:r>
              <a:rPr lang="en-US" sz="1200" kern="1200" dirty="0" err="1" smtClean="0">
                <a:solidFill>
                  <a:schemeClr val="tx1"/>
                </a:solidFill>
                <a:latin typeface="+mn-lt"/>
                <a:ea typeface="+mn-ea"/>
                <a:cs typeface="+mn-cs"/>
              </a:rPr>
              <a:t>WebCT</a:t>
            </a:r>
            <a:r>
              <a:rPr lang="en-US" sz="1200" kern="1200" dirty="0" smtClean="0">
                <a:solidFill>
                  <a:schemeClr val="tx1"/>
                </a:solidFill>
                <a:latin typeface="+mn-lt"/>
                <a:ea typeface="+mn-ea"/>
                <a:cs typeface="+mn-cs"/>
              </a:rPr>
              <a:t>, Blackboard, E-College and currently </a:t>
            </a:r>
            <a:r>
              <a:rPr lang="en-US" sz="1200" kern="1200" dirty="0" err="1" smtClean="0">
                <a:solidFill>
                  <a:schemeClr val="tx1"/>
                </a:solidFill>
                <a:latin typeface="+mn-lt"/>
                <a:ea typeface="+mn-ea"/>
                <a:cs typeface="+mn-cs"/>
              </a:rPr>
              <a:t>Moodle</a:t>
            </a:r>
            <a:r>
              <a:rPr lang="en-US" sz="1200" kern="1200" dirty="0" smtClean="0">
                <a:solidFill>
                  <a:schemeClr val="tx1"/>
                </a:solidFill>
                <a:latin typeface="+mn-lt"/>
                <a:ea typeface="+mn-ea"/>
                <a:cs typeface="+mn-cs"/>
              </a:rPr>
              <a:t> and</a:t>
            </a:r>
          </a:p>
          <a:p>
            <a:r>
              <a:rPr lang="en-US" sz="1200" kern="1200" dirty="0" smtClean="0">
                <a:solidFill>
                  <a:schemeClr val="tx1"/>
                </a:solidFill>
                <a:latin typeface="+mn-lt"/>
                <a:ea typeface="+mn-ea"/>
                <a:cs typeface="+mn-cs"/>
              </a:rPr>
              <a:t>Curricula from APEX Learning, </a:t>
            </a:r>
            <a:r>
              <a:rPr lang="en-US" sz="1200" kern="1200" dirty="0" err="1" smtClean="0">
                <a:solidFill>
                  <a:schemeClr val="tx1"/>
                </a:solidFill>
                <a:latin typeface="+mn-lt"/>
                <a:ea typeface="+mn-ea"/>
                <a:cs typeface="+mn-cs"/>
              </a:rPr>
              <a:t>Class.com</a:t>
            </a:r>
            <a:r>
              <a:rPr lang="en-US" sz="1200" kern="1200" dirty="0" smtClean="0">
                <a:solidFill>
                  <a:schemeClr val="tx1"/>
                </a:solidFill>
                <a:latin typeface="+mn-lt"/>
                <a:ea typeface="+mn-ea"/>
                <a:cs typeface="+mn-cs"/>
              </a:rPr>
              <a:t>, E-College, Florida Virtual, </a:t>
            </a:r>
            <a:r>
              <a:rPr lang="en-US" sz="1200" kern="1200" dirty="0" err="1" smtClean="0">
                <a:solidFill>
                  <a:schemeClr val="tx1"/>
                </a:solidFill>
                <a:latin typeface="+mn-lt"/>
                <a:ea typeface="+mn-ea"/>
                <a:cs typeface="+mn-cs"/>
              </a:rPr>
              <a:t>Aventa</a:t>
            </a:r>
            <a:r>
              <a:rPr lang="en-US" sz="1200" kern="1200" dirty="0" smtClean="0">
                <a:solidFill>
                  <a:schemeClr val="tx1"/>
                </a:solidFill>
                <a:latin typeface="+mn-lt"/>
                <a:ea typeface="+mn-ea"/>
                <a:cs typeface="+mn-cs"/>
              </a:rPr>
              <a:t>, and  Hippocampus.  We continue to use some of these, although generally in an altered format.</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Course </a:t>
            </a:r>
            <a:r>
              <a:rPr lang="en-US" dirty="0" err="1" smtClean="0"/>
              <a:t>eval</a:t>
            </a:r>
            <a:r>
              <a:rPr lang="en-US" dirty="0" smtClean="0"/>
              <a:t>.</a:t>
            </a:r>
            <a:r>
              <a:rPr lang="en-US" baseline="0" dirty="0" smtClean="0"/>
              <a:t> with quotes</a:t>
            </a:r>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Course </a:t>
            </a:r>
            <a:r>
              <a:rPr lang="en-US" dirty="0" err="1" smtClean="0"/>
              <a:t>eval</a:t>
            </a:r>
            <a:r>
              <a:rPr lang="en-US" dirty="0" smtClean="0"/>
              <a:t>.</a:t>
            </a:r>
            <a:r>
              <a:rPr lang="en-US" baseline="0" dirty="0" smtClean="0"/>
              <a:t> with quotes</a:t>
            </a:r>
            <a:endParaRPr lang="en-US" dirty="0" smtClean="0"/>
          </a:p>
          <a:p>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That first course culminates in a Science Camp.</a:t>
            </a:r>
          </a:p>
          <a:p>
            <a:r>
              <a:rPr lang="en-US" dirty="0" smtClean="0"/>
              <a:t>We did a science camp, Coconut island research facility that includes research</a:t>
            </a:r>
            <a:r>
              <a:rPr lang="en-US" baseline="0" dirty="0" smtClean="0"/>
              <a:t> for marine science and the Department of </a:t>
            </a:r>
            <a:r>
              <a:rPr lang="en-US" baseline="0" dirty="0" err="1" smtClean="0"/>
              <a:t>Defence</a:t>
            </a:r>
            <a:r>
              <a:rPr lang="en-US" dirty="0" smtClean="0"/>
              <a:t>.  Interact with scientists from the University of Hawaii.  </a:t>
            </a:r>
            <a:endParaRPr lang="en-US" baseline="0" dirty="0" smtClean="0"/>
          </a:p>
          <a:p>
            <a:r>
              <a:rPr lang="en-US" dirty="0" smtClean="0"/>
              <a:t>Coursework connected to what</a:t>
            </a:r>
            <a:r>
              <a:rPr lang="en-US" baseline="0" dirty="0" smtClean="0"/>
              <a:t> they learned there.  Focus on trash, waste management, and other issues.</a:t>
            </a:r>
            <a:endParaRPr lang="en-US" dirty="0" smtClean="0"/>
          </a:p>
          <a:p>
            <a:r>
              <a:rPr lang="en-US" dirty="0" smtClean="0"/>
              <a:t>but we’re going to do a debate camp.</a:t>
            </a:r>
          </a:p>
          <a:p>
            <a:r>
              <a:rPr lang="en-US" dirty="0" smtClean="0"/>
              <a:t>Talk</a:t>
            </a:r>
            <a:r>
              <a:rPr lang="en-US" baseline="0" dirty="0" smtClean="0"/>
              <a:t> about blended learning here.</a:t>
            </a:r>
          </a:p>
          <a:p>
            <a:r>
              <a:rPr lang="en-US" baseline="0" dirty="0" smtClean="0"/>
              <a:t>Kids meeting face-to-face</a:t>
            </a:r>
          </a:p>
          <a:p>
            <a:r>
              <a:rPr lang="en-US" baseline="0" dirty="0" smtClean="0"/>
              <a:t>Every other year we have GLO</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r>
              <a:rPr lang="en-US" dirty="0" smtClean="0"/>
              <a:t>Slide highlighting</a:t>
            </a:r>
            <a:r>
              <a:rPr lang="en-US" baseline="0" dirty="0" smtClean="0"/>
              <a:t> inter-disciplinary approach to English &amp; social studies </a:t>
            </a:r>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(Rob)</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Slide highlighting</a:t>
            </a:r>
            <a:r>
              <a:rPr lang="en-US" baseline="0" dirty="0" smtClean="0"/>
              <a:t> inter-disciplinary approach to English &amp; social studies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INTRODUCE ELIZABETH</a:t>
            </a:r>
            <a:endParaRPr lang="en-US" dirty="0" smtClean="0"/>
          </a:p>
          <a:p>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(Elizabeth)</a:t>
            </a:r>
          </a:p>
          <a:p>
            <a:r>
              <a:rPr lang="en-US" dirty="0" smtClean="0"/>
              <a:t>This year they are 8</a:t>
            </a:r>
            <a:r>
              <a:rPr lang="en-US" baseline="30000" dirty="0" smtClean="0"/>
              <a:t>th</a:t>
            </a:r>
            <a:r>
              <a:rPr lang="en-US" dirty="0" smtClean="0"/>
              <a:t> graders, but last year they were</a:t>
            </a:r>
            <a:r>
              <a:rPr lang="en-US" baseline="0" dirty="0" smtClean="0"/>
              <a:t> part of this.</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This is how 8</a:t>
            </a:r>
            <a:r>
              <a:rPr lang="en-US" baseline="30000" dirty="0" smtClean="0"/>
              <a:t>th</a:t>
            </a:r>
            <a:r>
              <a:rPr lang="en-US" dirty="0" smtClean="0"/>
              <a:t> grade is organized</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8</a:t>
            </a:r>
            <a:r>
              <a:rPr lang="en-US" baseline="30000" dirty="0" smtClean="0"/>
              <a:t>th</a:t>
            </a:r>
            <a:r>
              <a:rPr lang="en-US" dirty="0" smtClean="0"/>
              <a:t> grade examples—more</a:t>
            </a:r>
            <a:r>
              <a:rPr lang="en-US" baseline="0" dirty="0" smtClean="0"/>
              <a:t> sophisticated </a:t>
            </a:r>
            <a:r>
              <a:rPr lang="en-US" baseline="0" dirty="0" err="1" smtClean="0"/>
              <a:t>google</a:t>
            </a:r>
            <a:r>
              <a:rPr lang="en-US" baseline="0" dirty="0" smtClean="0"/>
              <a:t> docs</a:t>
            </a:r>
            <a:endParaRPr lang="en-US" dirty="0" smtClean="0"/>
          </a:p>
          <a:p>
            <a:r>
              <a:rPr lang="en-US" dirty="0" err="1" smtClean="0"/>
              <a:t>Segway</a:t>
            </a:r>
            <a:r>
              <a:rPr lang="en-US" dirty="0" smtClean="0"/>
              <a:t>—inherited last year’s 7</a:t>
            </a:r>
            <a:r>
              <a:rPr lang="en-US" baseline="30000" dirty="0" smtClean="0"/>
              <a:t>th</a:t>
            </a:r>
            <a:r>
              <a:rPr lang="en-US" dirty="0" smtClean="0"/>
              <a:t> grades, but we</a:t>
            </a:r>
            <a:r>
              <a:rPr lang="en-US" baseline="0" dirty="0" smtClean="0"/>
              <a:t> also had a lot of new 8</a:t>
            </a:r>
            <a:r>
              <a:rPr lang="en-US" baseline="30000" dirty="0" smtClean="0"/>
              <a:t>th</a:t>
            </a:r>
            <a:r>
              <a:rPr lang="en-US" baseline="0" dirty="0" smtClean="0"/>
              <a:t> graders who had to be taught quickly.</a:t>
            </a:r>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Group decision-making</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One part of communication, especially online, is knowing what is expected</a:t>
            </a:r>
          </a:p>
          <a:p>
            <a:r>
              <a:rPr lang="en-US" dirty="0" smtClean="0"/>
              <a:t>They log in and</a:t>
            </a:r>
            <a:r>
              <a:rPr lang="en-US" baseline="0" dirty="0" smtClean="0"/>
              <a:t> don’t know what to do or they don’t keep up with the calendar</a:t>
            </a:r>
          </a:p>
          <a:p>
            <a:r>
              <a:rPr lang="en-US" baseline="0" dirty="0" smtClean="0"/>
              <a:t>Separate link for each week, they can print, they can click</a:t>
            </a:r>
          </a:p>
          <a:p>
            <a:r>
              <a:rPr lang="en-US" dirty="0" smtClean="0"/>
              <a:t>Tiger’s quote</a:t>
            </a:r>
          </a:p>
          <a:p>
            <a:r>
              <a:rPr lang="en-US" dirty="0" smtClean="0"/>
              <a:t>Made recommendation that other faculty members provide something like this</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Through all this, we’ve learned that it’s not the curriculum, the platform, or the software tools that are most important, it’s YOU, the TEACHER.  Your teaching matters.---how you cross cyberspace and connect in a genuine way with your students.</a:t>
            </a:r>
          </a:p>
          <a:p>
            <a:r>
              <a:rPr lang="en-US" sz="1200" kern="1200" dirty="0" smtClean="0">
                <a:solidFill>
                  <a:schemeClr val="tx1"/>
                </a:solidFill>
                <a:latin typeface="+mn-lt"/>
                <a:ea typeface="+mn-ea"/>
                <a:cs typeface="+mn-cs"/>
              </a:rPr>
              <a:t>What we’d like to do today is tell you the story of how we’ve arrived at this realization and how we continue to evolve.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Live Class—</a:t>
            </a:r>
            <a:r>
              <a:rPr lang="en-US" dirty="0" err="1" smtClean="0"/>
              <a:t>Wimba</a:t>
            </a:r>
            <a:r>
              <a:rPr lang="en-US" baseline="0" dirty="0" smtClean="0"/>
              <a:t> Classroom</a:t>
            </a:r>
          </a:p>
          <a:p>
            <a:r>
              <a:rPr lang="en-US" baseline="0" dirty="0" smtClean="0"/>
              <a:t>Actual teaching, what we were doing in the lesson</a:t>
            </a:r>
          </a:p>
          <a:p>
            <a:r>
              <a:rPr lang="en-US" baseline="0" dirty="0" smtClean="0"/>
              <a:t>Looked at John Locke and then compared his writing with what ended up going into the Declaration of Independence</a:t>
            </a:r>
          </a:p>
          <a:p>
            <a:r>
              <a:rPr lang="en-US" baseline="0" dirty="0" smtClean="0"/>
              <a:t>INTRODUCE NICK</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(Nick)</a:t>
            </a:r>
          </a:p>
          <a:p>
            <a:r>
              <a:rPr lang="en-US" dirty="0" smtClean="0"/>
              <a:t>We used our own assessments—we do not use quizzes. Tell students: Don’t let Google think for you.  Wanted to use formative assessments.</a:t>
            </a:r>
          </a:p>
          <a:p>
            <a:r>
              <a:rPr lang="en-US" dirty="0" smtClean="0"/>
              <a:t>For example: Native American Relocation Act—Thunder Rolling in the Mountains</a:t>
            </a:r>
          </a:p>
          <a:p>
            <a:r>
              <a:rPr lang="en-US" b="1" dirty="0" smtClean="0"/>
              <a:t>Imagine that you are in a leadership position for one of the Native American tribes.  You will write a speech that will EITHER persuade your people to cross the river OR take the position of fighting against the soldiers.  </a:t>
            </a:r>
            <a:r>
              <a:rPr lang="en-US" dirty="0" smtClean="0"/>
              <a:t> </a:t>
            </a:r>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(Nick)</a:t>
            </a:r>
          </a:p>
          <a:p>
            <a:r>
              <a:rPr lang="en-US" dirty="0" smtClean="0"/>
              <a:t>Aligned with standards to determine the major historical areas we would hit.</a:t>
            </a:r>
          </a:p>
          <a:p>
            <a:endParaRPr lang="en-US" dirty="0" smtClean="0"/>
          </a:p>
          <a:p>
            <a:r>
              <a:rPr lang="en-US" dirty="0" smtClean="0"/>
              <a:t>Then we taught in tandem</a:t>
            </a:r>
            <a:r>
              <a:rPr lang="en-US" baseline="0" dirty="0" smtClean="0"/>
              <a:t> so English could support the history.  We help each other develop assignments, talk with kids, and stay on track.</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25FD282-676A-4976-B797-02C6962C0580}"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(Nick)</a:t>
            </a:r>
          </a:p>
          <a:p>
            <a:r>
              <a:rPr lang="en-US" dirty="0" smtClean="0"/>
              <a:t>Oral Communication</a:t>
            </a:r>
            <a:r>
              <a:rPr lang="en-US" baseline="0" dirty="0" smtClean="0"/>
              <a:t> as a lead-in to the debate camp that we will have this year</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(Nick)</a:t>
            </a:r>
          </a:p>
          <a:p>
            <a:r>
              <a:rPr lang="en-US" dirty="0" smtClean="0"/>
              <a:t>So, you wonder where this all takes place.</a:t>
            </a:r>
          </a:p>
          <a:p>
            <a:r>
              <a:rPr lang="en-US" dirty="0" smtClean="0"/>
              <a:t>We come</a:t>
            </a:r>
            <a:r>
              <a:rPr lang="en-US" baseline="0" dirty="0" smtClean="0"/>
              <a:t> in every day.</a:t>
            </a:r>
          </a:p>
          <a:p>
            <a:r>
              <a:rPr lang="en-US" baseline="0" dirty="0" smtClean="0"/>
              <a:t>Notice the cubicle</a:t>
            </a:r>
          </a:p>
          <a:p>
            <a:r>
              <a:rPr lang="en-US" baseline="0" dirty="0" smtClean="0"/>
              <a:t>Students also come in for tutoring or to work with teachers</a:t>
            </a:r>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(Nick)</a:t>
            </a:r>
          </a:p>
          <a:p>
            <a:r>
              <a:rPr lang="en-US" sz="1200" dirty="0" smtClean="0"/>
              <a:t>Connections working with other teachers (Teachers)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Teachers report to school every day.</a:t>
            </a:r>
          </a:p>
          <a:p>
            <a:r>
              <a:rPr lang="en-US" sz="1200" dirty="0" smtClean="0"/>
              <a:t>Seating in the back room—teachers are close to each other so we can always chat about issues.</a:t>
            </a:r>
          </a:p>
          <a:p>
            <a:r>
              <a:rPr lang="en-US" sz="1200" dirty="0" smtClean="0"/>
              <a:t>Collaboration—counselors are there too.  Tech support is</a:t>
            </a:r>
            <a:r>
              <a:rPr lang="en-US" sz="1200" baseline="0" dirty="0" smtClean="0"/>
              <a:t> also there.</a:t>
            </a:r>
          </a:p>
          <a:p>
            <a:r>
              <a:rPr lang="en-US" sz="1200" dirty="0" smtClean="0"/>
              <a:t>In a traditional school you can’t do this.  Bells</a:t>
            </a:r>
            <a:r>
              <a:rPr lang="en-US" sz="1200" baseline="0" dirty="0" smtClean="0"/>
              <a:t> aren’t regulating us.</a:t>
            </a:r>
            <a:endParaRPr lang="en-US" sz="1200" dirty="0" smtClean="0"/>
          </a:p>
          <a:p>
            <a:endParaRPr lang="en-US" sz="1200" dirty="0" smtClean="0"/>
          </a:p>
        </p:txBody>
      </p:sp>
      <p:sp>
        <p:nvSpPr>
          <p:cNvPr id="4" name="Slide Number Placeholder 3"/>
          <p:cNvSpPr>
            <a:spLocks noGrp="1"/>
          </p:cNvSpPr>
          <p:nvPr>
            <p:ph type="sldNum" sz="quarter" idx="10"/>
          </p:nvPr>
        </p:nvSpPr>
        <p:spPr/>
        <p:txBody>
          <a:bodyPr/>
          <a:lstStyle/>
          <a:p>
            <a:fld id="{B25FD282-676A-4976-B797-02C6962C0580}"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(Nick)</a:t>
            </a:r>
          </a:p>
          <a:p>
            <a:r>
              <a:rPr lang="en-US" dirty="0" smtClean="0"/>
              <a:t>Right</a:t>
            </a:r>
            <a:r>
              <a:rPr lang="en-US" baseline="0" dirty="0" smtClean="0"/>
              <a:t> next to us is tech dept and 7</a:t>
            </a:r>
            <a:r>
              <a:rPr lang="en-US" baseline="30000" dirty="0" smtClean="0"/>
              <a:t>th</a:t>
            </a:r>
            <a:r>
              <a:rPr lang="en-US" baseline="0" dirty="0" smtClean="0"/>
              <a:t>/8</a:t>
            </a:r>
            <a:r>
              <a:rPr lang="en-US" baseline="30000" dirty="0" smtClean="0"/>
              <a:t>th</a:t>
            </a:r>
            <a:r>
              <a:rPr lang="en-US" baseline="0" dirty="0" smtClean="0"/>
              <a:t> grade counselor’s office</a:t>
            </a:r>
          </a:p>
          <a:p>
            <a:r>
              <a:rPr lang="en-US" baseline="0" dirty="0" smtClean="0"/>
              <a:t>INTRODUCE ELIZABETH</a:t>
            </a:r>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baseline="0" dirty="0" smtClean="0"/>
              <a:t>So, it all sounds perfect, right.</a:t>
            </a:r>
          </a:p>
          <a:p>
            <a:r>
              <a:rPr lang="en-US" baseline="0" dirty="0" smtClean="0"/>
              <a:t>On this slide we can share how we overcame issues and/or any changes we made this year and/or in 8</a:t>
            </a:r>
            <a:r>
              <a:rPr lang="en-US" baseline="30000" dirty="0" smtClean="0"/>
              <a:t>th</a:t>
            </a:r>
            <a:r>
              <a:rPr lang="en-US" baseline="0" dirty="0" smtClean="0"/>
              <a:t> to apply what we learned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had 4 kids who failed</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first we thought they would make it up later, but we decided to have them make up the class at the same time as oral communication so they didn’t get behind their classmates.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One student we will hear from is Michael.  This is his individual plan.</a:t>
            </a:r>
          </a:p>
          <a:p>
            <a:r>
              <a:rPr lang="en-US" dirty="0" smtClean="0"/>
              <a:t>He will have projects.</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dirty="0" smtClean="0"/>
              <a:t>The “hiccups” he refers to are the lapses in his coursework.  He was very reflective</a:t>
            </a:r>
            <a:r>
              <a:rPr lang="en-US" baseline="0" dirty="0" smtClean="0"/>
              <a:t> when answering questions, as you will see.</a:t>
            </a:r>
          </a:p>
          <a:p>
            <a:r>
              <a:rPr lang="en-US" baseline="0" dirty="0" smtClean="0"/>
              <a:t>HSA exceeded proficiency</a:t>
            </a:r>
          </a:p>
          <a:p>
            <a:r>
              <a:rPr lang="en-US" baseline="0" dirty="0" smtClean="0"/>
              <a:t>Not a comprehension issue, poor time-management skills</a:t>
            </a:r>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So here we are in Honolulu on the island of Oahu (second large island from the left) with students on Oahu, Kauai, Molokai, Maui and the Big Island.  While we’re proud of our endeavors in Honolulu….</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Of course</a:t>
            </a:r>
            <a:r>
              <a:rPr lang="en-US" baseline="0" dirty="0" smtClean="0"/>
              <a:t> </a:t>
            </a:r>
            <a:r>
              <a:rPr lang="en-US" dirty="0" smtClean="0"/>
              <a:t>our journey</a:t>
            </a:r>
            <a:r>
              <a:rPr lang="en-US" i="0" dirty="0" smtClean="0"/>
              <a:t> wasn’t </a:t>
            </a:r>
            <a:r>
              <a:rPr lang="en-US" dirty="0" smtClean="0"/>
              <a:t>with</a:t>
            </a:r>
            <a:r>
              <a:rPr lang="en-US" baseline="0" dirty="0" smtClean="0"/>
              <a:t>out any bumps in the road.  Through this process there have been many lessons learned.  We’d like to share some of the obstacles that we overcame through this process.  </a:t>
            </a:r>
          </a:p>
          <a:p>
            <a:endParaRPr lang="en-US" dirty="0" smtClean="0"/>
          </a:p>
          <a:p>
            <a:r>
              <a:rPr lang="en-US" baseline="0" dirty="0" smtClean="0"/>
              <a:t>Negative -- social pods didn’t need to be geographically connected  </a:t>
            </a:r>
          </a:p>
          <a:p>
            <a:r>
              <a:rPr lang="en-US" baseline="0" dirty="0" smtClean="0"/>
              <a:t>	-one group assignment in particular asks students to fill out information about their community collectively.  However, some students 	were grouped based on their residence on neighbor islands – not taking into account the vast differences between some areas in 	these islands (country vs. urban)</a:t>
            </a:r>
          </a:p>
          <a:p>
            <a:endParaRPr lang="en-US" baseline="0" dirty="0" smtClean="0"/>
          </a:p>
          <a:p>
            <a:r>
              <a:rPr lang="en-US" baseline="0" dirty="0" smtClean="0"/>
              <a:t>Solution – grouped students randomly – assigned groups to research specific regions in Hawaii (our state is our community?)</a:t>
            </a:r>
          </a:p>
          <a:p>
            <a:endParaRPr lang="en-US" baseline="0" dirty="0" smtClean="0"/>
          </a:p>
          <a:p>
            <a:r>
              <a:rPr lang="en-US" baseline="0" dirty="0" smtClean="0"/>
              <a:t>Academic:  some students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Technical: Gave them their own computer so that they would be able to have technical issues resolved.</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need to keep up with technology—</a:t>
            </a:r>
            <a:r>
              <a:rPr lang="en-US" baseline="0" dirty="0" err="1" smtClean="0"/>
              <a:t>touchscreen</a:t>
            </a:r>
            <a:r>
              <a:rPr lang="en-US" baseline="0" dirty="0" smtClean="0"/>
              <a:t> tablet.  The inventory will be refreshed.</a:t>
            </a:r>
          </a:p>
          <a:p>
            <a:endParaRPr lang="en-US" baseline="0" dirty="0" smtClean="0"/>
          </a:p>
          <a:p>
            <a:r>
              <a:rPr lang="en-US" baseline="0" dirty="0" smtClean="0"/>
              <a:t>Rob: created personalized learning plans</a:t>
            </a:r>
          </a:p>
          <a:p>
            <a:r>
              <a:rPr lang="en-US" baseline="0" dirty="0" smtClean="0"/>
              <a:t>-issues with </a:t>
            </a:r>
            <a:r>
              <a:rPr lang="en-US" baseline="0" dirty="0" err="1" smtClean="0"/>
              <a:t>google</a:t>
            </a:r>
            <a:r>
              <a:rPr lang="en-US" baseline="0" dirty="0" smtClean="0"/>
              <a:t> docs – trying to erase other students work</a:t>
            </a:r>
          </a:p>
          <a:p>
            <a:r>
              <a:rPr lang="en-US" baseline="0" dirty="0" smtClean="0"/>
              <a:t>-having students redo work if needed</a:t>
            </a:r>
          </a:p>
          <a:p>
            <a:r>
              <a:rPr lang="en-US" baseline="0" dirty="0" smtClean="0"/>
              <a:t>-tech issues like </a:t>
            </a:r>
            <a:r>
              <a:rPr lang="en-US" baseline="0" dirty="0" err="1" smtClean="0"/>
              <a:t>voicethread</a:t>
            </a:r>
            <a:r>
              <a:rPr lang="en-US" baseline="0" dirty="0" smtClean="0"/>
              <a:t> (moderating comments, etc.)</a:t>
            </a:r>
          </a:p>
          <a:p>
            <a:endParaRPr lang="en-US" baseline="0" dirty="0" smtClean="0"/>
          </a:p>
          <a:p>
            <a:r>
              <a:rPr lang="en-US" baseline="0" dirty="0" smtClean="0"/>
              <a:t>Nick: Staying on top of the kids</a:t>
            </a:r>
          </a:p>
          <a:p>
            <a:r>
              <a:rPr lang="en-US" baseline="0" dirty="0" smtClean="0"/>
              <a:t>Elizabeth: Plagiarism—8</a:t>
            </a:r>
            <a:r>
              <a:rPr lang="en-US" baseline="30000" dirty="0" smtClean="0"/>
              <a:t>th</a:t>
            </a:r>
            <a:r>
              <a:rPr lang="en-US" baseline="0" dirty="0" smtClean="0"/>
              <a:t> versus 10</a:t>
            </a:r>
            <a:r>
              <a:rPr lang="en-US" baseline="30000" dirty="0" smtClean="0"/>
              <a:t>th</a:t>
            </a:r>
            <a:r>
              <a:rPr lang="en-US" baseline="0" dirty="0" smtClean="0"/>
              <a:t> grade</a:t>
            </a:r>
          </a:p>
          <a:p>
            <a:endParaRPr lang="en-US" baseline="0" dirty="0" smtClean="0"/>
          </a:p>
          <a:p>
            <a:endParaRPr lang="en-US" baseline="0" dirty="0" smtClean="0"/>
          </a:p>
          <a:p>
            <a:r>
              <a:rPr lang="en-US" dirty="0" smtClean="0"/>
              <a:t>Teachers cannot teach from home</a:t>
            </a:r>
          </a:p>
          <a:p>
            <a:r>
              <a:rPr lang="en-US" dirty="0" smtClean="0"/>
              <a:t>Moving from online to blended</a:t>
            </a:r>
          </a:p>
          <a:p>
            <a:endParaRPr lang="en-US" baseline="0" dirty="0" smtClean="0"/>
          </a:p>
          <a:p>
            <a:r>
              <a:rPr lang="en-US" baseline="0" dirty="0" smtClean="0"/>
              <a:t>Revision is ongoing </a:t>
            </a:r>
          </a:p>
          <a:p>
            <a:r>
              <a:rPr lang="en-US" baseline="0" dirty="0" smtClean="0"/>
              <a:t>Training will take 2 days</a:t>
            </a:r>
          </a:p>
          <a:p>
            <a:endParaRPr lang="en-US" dirty="0"/>
          </a:p>
        </p:txBody>
      </p:sp>
      <p:sp>
        <p:nvSpPr>
          <p:cNvPr id="4" name="Slide Number Placeholder 3"/>
          <p:cNvSpPr>
            <a:spLocks noGrp="1"/>
          </p:cNvSpPr>
          <p:nvPr>
            <p:ph type="sldNum" sz="quarter" idx="10"/>
          </p:nvPr>
        </p:nvSpPr>
        <p:spPr/>
        <p:txBody>
          <a:bodyPr/>
          <a:lstStyle/>
          <a:p>
            <a:fld id="{6FD2B652-8DE6-4C96-B579-F368CC5ED8D6}"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r>
              <a:rPr lang="en-US" sz="1200" dirty="0" smtClean="0"/>
              <a:t>This is moving into the 9</a:t>
            </a:r>
            <a:r>
              <a:rPr lang="en-US" sz="1200" baseline="30000" dirty="0" smtClean="0"/>
              <a:t>th</a:t>
            </a:r>
            <a:r>
              <a:rPr lang="en-US" sz="1200" dirty="0" smtClean="0"/>
              <a:t> and 10</a:t>
            </a:r>
            <a:r>
              <a:rPr lang="en-US" sz="1200" baseline="30000" dirty="0" smtClean="0"/>
              <a:t>th</a:t>
            </a:r>
            <a:r>
              <a:rPr lang="en-US" sz="1200" dirty="0" smtClean="0"/>
              <a:t> grade courses.  The English courses for 9</a:t>
            </a:r>
            <a:r>
              <a:rPr lang="en-US" sz="1200" baseline="30000" dirty="0" smtClean="0"/>
              <a:t>th</a:t>
            </a:r>
            <a:r>
              <a:rPr lang="en-US" sz="1200" dirty="0" smtClean="0"/>
              <a:t> and 10</a:t>
            </a:r>
            <a:r>
              <a:rPr lang="en-US" sz="1200" baseline="30000" dirty="0" smtClean="0"/>
              <a:t>th</a:t>
            </a:r>
            <a:r>
              <a:rPr lang="en-US" sz="1200" dirty="0" smtClean="0"/>
              <a:t> grade were redone.  We are now looking to make these connections between Participation in Democracy and Modern Hawaiian history.  </a:t>
            </a:r>
          </a:p>
          <a:p>
            <a:r>
              <a:rPr lang="en-US" sz="1200" dirty="0" smtClean="0"/>
              <a:t>Literature is a reflection of the time in which it was written--connects to history</a:t>
            </a:r>
            <a:br>
              <a:rPr lang="en-US" sz="1200" dirty="0" smtClean="0"/>
            </a:br>
            <a:r>
              <a:rPr lang="en-US" sz="1200" i="1" dirty="0" err="1" smtClean="0"/>
              <a:t>Antigone</a:t>
            </a:r>
            <a:r>
              <a:rPr lang="en-US" sz="1200" i="1" dirty="0" smtClean="0"/>
              <a:t>, The Adventures of Huckleberry Finn, Merchant of Venice—deal with issues of justice, tolerance, and greed</a:t>
            </a:r>
          </a:p>
          <a:p>
            <a:r>
              <a:rPr lang="en-US" sz="1200" i="1" dirty="0" smtClean="0"/>
              <a:t>Lord of the Flies</a:t>
            </a:r>
            <a:r>
              <a:rPr lang="en-US" sz="1200" dirty="0" smtClean="0"/>
              <a:t> with MHH--governance, problems that arise when it is chaotic</a:t>
            </a:r>
          </a:p>
          <a:p>
            <a:endParaRPr lang="en-US" sz="1200" dirty="0" smtClean="0"/>
          </a:p>
          <a:p>
            <a:r>
              <a:rPr lang="en-US" sz="1200" dirty="0" smtClean="0"/>
              <a:t>High expectations:</a:t>
            </a:r>
            <a:r>
              <a:rPr lang="en-US" dirty="0" smtClean="0"/>
              <a:t/>
            </a:r>
            <a:br>
              <a:rPr lang="en-US" dirty="0" smtClean="0"/>
            </a:br>
            <a:r>
              <a:rPr lang="en-US" sz="1200" b="0" i="0" u="none" strike="noStrike" kern="1200" dirty="0" smtClean="0">
                <a:solidFill>
                  <a:schemeClr val="tx1"/>
                </a:solidFill>
                <a:latin typeface="+mn-lt"/>
                <a:ea typeface="+mn-ea"/>
                <a:cs typeface="+mn-cs"/>
              </a:rPr>
              <a:t>I think this course exceeds my expectations.  There is much more homework and lessons given to me than there were in the 7th grade.</a:t>
            </a:r>
            <a:r>
              <a:rPr lang="en-US" dirty="0" smtClean="0"/>
              <a:t/>
            </a:r>
            <a:br>
              <a:rPr lang="en-US" dirty="0" smtClean="0"/>
            </a:br>
            <a:r>
              <a:rPr lang="en-US" dirty="0" smtClean="0"/>
              <a:t/>
            </a:r>
            <a:br>
              <a:rPr lang="en-US" dirty="0" smtClean="0"/>
            </a:br>
            <a:r>
              <a:rPr lang="en-US" sz="1200" b="0" i="0" u="none" strike="noStrike" kern="1200" dirty="0" smtClean="0">
                <a:solidFill>
                  <a:schemeClr val="tx1"/>
                </a:solidFill>
                <a:latin typeface="+mn-lt"/>
                <a:ea typeface="+mn-ea"/>
                <a:cs typeface="+mn-cs"/>
              </a:rPr>
              <a:t>Maybe [there</a:t>
            </a:r>
            <a:r>
              <a:rPr lang="en-US" sz="1200" b="0" i="0" u="none" strike="noStrike" kern="1200" baseline="0" dirty="0" smtClean="0">
                <a:solidFill>
                  <a:schemeClr val="tx1"/>
                </a:solidFill>
                <a:latin typeface="+mn-lt"/>
                <a:ea typeface="+mn-ea"/>
                <a:cs typeface="+mn-cs"/>
              </a:rPr>
              <a:t> was] </a:t>
            </a:r>
            <a:r>
              <a:rPr lang="en-US" sz="1200" b="0" i="0" u="none" strike="noStrike" kern="1200" dirty="0" smtClean="0">
                <a:solidFill>
                  <a:schemeClr val="tx1"/>
                </a:solidFill>
                <a:latin typeface="+mn-lt"/>
                <a:ea typeface="+mn-ea"/>
                <a:cs typeface="+mn-cs"/>
              </a:rPr>
              <a:t>not enough [contact], because sometimes I would send an email, and it wouldn’t get replied to [until]</a:t>
            </a:r>
            <a:r>
              <a:rPr lang="en-US" sz="1200" b="0" i="0" u="none" strike="noStrike" kern="1200" baseline="0" dirty="0" smtClean="0">
                <a:solidFill>
                  <a:schemeClr val="tx1"/>
                </a:solidFill>
                <a:latin typeface="+mn-lt"/>
                <a:ea typeface="+mn-ea"/>
                <a:cs typeface="+mn-cs"/>
              </a:rPr>
              <a:t> </a:t>
            </a:r>
            <a:r>
              <a:rPr lang="en-US" sz="1200" b="0" i="0" u="none" strike="noStrike" kern="1200" dirty="0" smtClean="0">
                <a:solidFill>
                  <a:schemeClr val="tx1"/>
                </a:solidFill>
                <a:latin typeface="+mn-lt"/>
                <a:ea typeface="+mn-ea"/>
                <a:cs typeface="+mn-cs"/>
              </a:rPr>
              <a:t>like a </a:t>
            </a:r>
            <a:r>
              <a:rPr lang="en-US" sz="1200" b="1" i="0" u="none" strike="noStrike" kern="1200" dirty="0" smtClean="0">
                <a:solidFill>
                  <a:schemeClr val="tx1"/>
                </a:solidFill>
                <a:latin typeface="+mn-lt"/>
                <a:ea typeface="+mn-ea"/>
                <a:cs typeface="+mn-cs"/>
              </a:rPr>
              <a:t>few hours</a:t>
            </a:r>
            <a:r>
              <a:rPr lang="en-US" sz="1200" b="0" i="0" u="none" strike="noStrike" kern="1200" dirty="0" smtClean="0">
                <a:solidFill>
                  <a:schemeClr val="tx1"/>
                </a:solidFill>
                <a:latin typeface="+mn-lt"/>
                <a:ea typeface="+mn-ea"/>
                <a:cs typeface="+mn-cs"/>
              </a:rPr>
              <a:t> later.</a:t>
            </a:r>
            <a:r>
              <a:rPr lang="en-US" dirty="0" smtClean="0"/>
              <a:t/>
            </a:r>
            <a:br>
              <a:rPr lang="en-US" dirty="0" smtClean="0"/>
            </a:br>
            <a:endParaRPr lang="en-US" sz="1200" dirty="0" smtClean="0"/>
          </a:p>
          <a:p>
            <a:endParaRPr lang="en-US" dirty="0"/>
          </a:p>
        </p:txBody>
      </p:sp>
      <p:sp>
        <p:nvSpPr>
          <p:cNvPr id="4" name="Slide Number Placeholder 3"/>
          <p:cNvSpPr>
            <a:spLocks noGrp="1"/>
          </p:cNvSpPr>
          <p:nvPr>
            <p:ph type="sldNum" sz="quarter" idx="10"/>
          </p:nvPr>
        </p:nvSpPr>
        <p:spPr/>
        <p:txBody>
          <a:bodyPr/>
          <a:lstStyle/>
          <a:p>
            <a:fld id="{6D86BC72-D5EA-4099-8D0B-F8B089E7781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(Elizabeth)</a:t>
            </a:r>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believe in open source</a:t>
            </a:r>
            <a:endParaRPr lang="en-US" dirty="0" smtClean="0"/>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 you could</a:t>
            </a:r>
            <a:r>
              <a:rPr lang="en-US" baseline="0" dirty="0" smtClean="0"/>
              <a:t> always come and visit us personally</a:t>
            </a:r>
            <a:endParaRPr lang="en-US" dirty="0"/>
          </a:p>
        </p:txBody>
      </p:sp>
      <p:sp>
        <p:nvSpPr>
          <p:cNvPr id="4" name="Slide Number Placeholder 3"/>
          <p:cNvSpPr>
            <a:spLocks noGrp="1"/>
          </p:cNvSpPr>
          <p:nvPr>
            <p:ph type="sldNum" sz="quarter" idx="10"/>
          </p:nvPr>
        </p:nvSpPr>
        <p:spPr/>
        <p:txBody>
          <a:bodyPr/>
          <a:lstStyle/>
          <a:p>
            <a:fld id="{6D86BC72-D5EA-4099-8D0B-F8B089E7781E}" type="slidenum">
              <a:rPr lang="en-US" smtClean="0"/>
              <a:pPr/>
              <a:t>46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a:t>
            </a:r>
            <a:r>
              <a:rPr lang="en-US" baseline="0" dirty="0" smtClean="0"/>
              <a:t> will work on a Google doc project.  Think of a project that you would want to do in your classroom.  If you cannot use Google docs in your school, you could still use this in a live setting</a:t>
            </a:r>
          </a:p>
          <a:p>
            <a:r>
              <a:rPr lang="en-US" baseline="0" dirty="0" smtClean="0"/>
              <a:t>Example—shortage of water in the world</a:t>
            </a:r>
          </a:p>
          <a:p>
            <a:r>
              <a:rPr lang="en-US" baseline="0" dirty="0" smtClean="0"/>
              <a:t>We want you to leave with something practical</a:t>
            </a:r>
          </a:p>
          <a:p>
            <a:endParaRPr lang="en-US" baseline="0" dirty="0" smtClean="0"/>
          </a:p>
          <a:p>
            <a:r>
              <a:rPr lang="en-US" baseline="0" dirty="0" smtClean="0"/>
              <a:t>Middle of Arizona and the world is going through a water shortage, we will have teachers come up with an idea to teach water usage using Google docs.  (They can also use it in a </a:t>
            </a:r>
            <a:r>
              <a:rPr lang="en-US" baseline="0" smtClean="0"/>
              <a:t>real-time environment.)</a:t>
            </a:r>
            <a:endParaRPr lang="en-US" baseline="0" dirty="0" smtClean="0"/>
          </a:p>
        </p:txBody>
      </p:sp>
      <p:sp>
        <p:nvSpPr>
          <p:cNvPr id="4" name="Slide Number Placeholder 3"/>
          <p:cNvSpPr>
            <a:spLocks noGrp="1"/>
          </p:cNvSpPr>
          <p:nvPr>
            <p:ph type="sldNum" sz="quarter" idx="10"/>
          </p:nvPr>
        </p:nvSpPr>
        <p:spPr/>
        <p:txBody>
          <a:bodyPr/>
          <a:lstStyle/>
          <a:p>
            <a:fld id="{6D86BC72-D5EA-4099-8D0B-F8B089E7781E}" type="slidenum">
              <a:rPr lang="en-US" smtClean="0"/>
              <a:pPr/>
              <a:t>47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It’s the neighbor islands and rural Oahu that caused us to rethink how we do school</a:t>
            </a:r>
          </a:p>
          <a:p>
            <a:r>
              <a:rPr lang="en-US" sz="1200" kern="1200" dirty="0" smtClean="0">
                <a:solidFill>
                  <a:schemeClr val="tx1"/>
                </a:solidFill>
                <a:latin typeface="+mn-lt"/>
                <a:ea typeface="+mn-ea"/>
                <a:cs typeface="+mn-cs"/>
              </a:rPr>
              <a:t>Three years ago, we were the only game in town and had a healthy enrollment from the neighbor islands. We flew over to issue computers and train them in a 3 hour session on how to be successful online, and then we smugly left and came back to Honolulu. It didn’t register to us that the neighbor islands felt isolated and unsupported. We weren’t timely in responding to their concerns.  And then, surprise, a contingent of really good families left!  That was our wake up call.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Our current model was not working, so we decided to go back and redesign, beginning with grades 7-8.</a:t>
            </a:r>
          </a:p>
          <a:p>
            <a:r>
              <a:rPr lang="en-US" sz="1200" kern="1200" dirty="0" smtClean="0">
                <a:solidFill>
                  <a:schemeClr val="tx1"/>
                </a:solidFill>
                <a:latin typeface="+mn-lt"/>
                <a:ea typeface="+mn-ea"/>
                <a:cs typeface="+mn-cs"/>
              </a:rPr>
              <a:t>We assembled a group, including the team of CORE teachers we had selected to teach grade 7, the counseling department, and the assistant registrar.  It took a year of meeting once a week to develop our first 3 courses for grade 7. We analyzed everything we knew about how our current  courses worked, how our students performed,  how are teachers were teaching, the skills that 7</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graders lacked when they entered middle school---especially those that would make them successful in an online environment, and the types of assessments middle school-</a:t>
            </a:r>
            <a:r>
              <a:rPr lang="en-US" sz="1200" kern="1200" dirty="0" err="1" smtClean="0">
                <a:solidFill>
                  <a:schemeClr val="tx1"/>
                </a:solidFill>
                <a:latin typeface="+mn-lt"/>
                <a:ea typeface="+mn-ea"/>
                <a:cs typeface="+mn-cs"/>
              </a:rPr>
              <a:t>ers</a:t>
            </a:r>
            <a:r>
              <a:rPr lang="en-US" sz="1200" kern="1200" dirty="0" smtClean="0">
                <a:solidFill>
                  <a:schemeClr val="tx1"/>
                </a:solidFill>
                <a:latin typeface="+mn-lt"/>
                <a:ea typeface="+mn-ea"/>
                <a:cs typeface="+mn-cs"/>
              </a:rPr>
              <a:t> should be performing</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We built an introductory course that would: </a:t>
            </a:r>
            <a:endParaRPr lang="en-US" sz="11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familiarize students with all tech tools used at the school</a:t>
            </a:r>
            <a:endParaRPr lang="en-US" sz="11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Expose them to a model of thinking and the quality of work we expect  (and yes, they are asked to resubmit work that is substandard, using teacher feedback)</a:t>
            </a:r>
            <a:endParaRPr lang="en-US" sz="11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Teach them how to work in collaborative groups.</a:t>
            </a:r>
            <a:endParaRPr lang="en-US" sz="11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course is called Creating Online Student Leaders.  Besides math, it’s the only course 7</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graders take during the first term and is team taught by the English, Social Studies and Science teachers. </a:t>
            </a:r>
            <a:endParaRPr lang="en-US" sz="11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We wanted the course to have content, or the group projects would be meaningless exercises so students answer two big questions: What does it mean to live on an island; do islands have carrying capacity in terms of population, trash, water, and energy.</a:t>
            </a:r>
            <a:endParaRPr lang="en-US" sz="11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course sets the groundwork for success in all other classes.  After quarter one, students take 4 CORE classes, with Social Studies and English being interdisciplinary and science connecting where possible.  </a:t>
            </a:r>
            <a:endParaRPr lang="en-US" sz="11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Math continues to set outside until the fourth quarter as we need to beef up math skills</a:t>
            </a:r>
            <a:endParaRPr lang="en-US" sz="11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5FD282-676A-4976-B797-02C6962C0580}"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7</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 history in the state has two separate courses:  History of the Hawaiian Kingdom and Pacific Island Studies.</a:t>
            </a:r>
          </a:p>
          <a:p>
            <a:r>
              <a:rPr lang="en-US" sz="1200" kern="1200" dirty="0" smtClean="0">
                <a:solidFill>
                  <a:schemeClr val="tx1"/>
                </a:solidFill>
                <a:latin typeface="+mn-lt"/>
                <a:ea typeface="+mn-ea"/>
                <a:cs typeface="+mn-cs"/>
              </a:rPr>
              <a:t>The team decided that history would provide the main content and language arts would utilize primary and secondary source material, including diaries, scholarly articles, fiction and poetry about these periods to teach language arts skills.</a:t>
            </a:r>
          </a:p>
          <a:p>
            <a:r>
              <a:rPr lang="en-US" sz="1200" kern="1200" dirty="0" smtClean="0">
                <a:solidFill>
                  <a:schemeClr val="tx1"/>
                </a:solidFill>
                <a:latin typeface="+mn-lt"/>
                <a:ea typeface="+mn-ea"/>
                <a:cs typeface="+mn-cs"/>
              </a:rPr>
              <a:t>The first thing we noticed was:</a:t>
            </a:r>
            <a:r>
              <a:rPr lang="en-US" sz="1200" b="1" kern="1200" dirty="0" smtClean="0">
                <a:solidFill>
                  <a:schemeClr val="tx1"/>
                </a:solidFill>
                <a:latin typeface="+mn-lt"/>
                <a:ea typeface="+mn-ea"/>
                <a:cs typeface="+mn-cs"/>
              </a:rPr>
              <a:t> zero </a:t>
            </a:r>
            <a:r>
              <a:rPr lang="en-US" sz="1200" kern="1200" dirty="0" smtClean="0">
                <a:solidFill>
                  <a:schemeClr val="tx1"/>
                </a:solidFill>
                <a:latin typeface="+mn-lt"/>
                <a:ea typeface="+mn-ea"/>
                <a:cs typeface="+mn-cs"/>
              </a:rPr>
              <a:t>online curriculum available for these courses, so we decided to develop our own.  We liked the results so much that we’ve done the same thing for 8</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grade—American History focus, and we worked much, much faster than for 7</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a:t>
            </a:r>
          </a:p>
          <a:p>
            <a:r>
              <a:rPr lang="en-US" sz="1200" kern="1200" dirty="0" smtClean="0">
                <a:solidFill>
                  <a:schemeClr val="tx1"/>
                </a:solidFill>
                <a:latin typeface="+mn-lt"/>
                <a:ea typeface="+mn-ea"/>
                <a:cs typeface="+mn-cs"/>
              </a:rPr>
              <a:t>One major focus has been to move from teacher as manager or facilitator of a course to someone who really teaches and interacts with students.</a:t>
            </a:r>
          </a:p>
          <a:p>
            <a:r>
              <a:rPr lang="en-US" sz="1200" kern="1200" dirty="0" smtClean="0">
                <a:solidFill>
                  <a:schemeClr val="tx1"/>
                </a:solidFill>
                <a:latin typeface="+mn-lt"/>
                <a:ea typeface="+mn-ea"/>
                <a:cs typeface="+mn-cs"/>
              </a:rPr>
              <a:t>It has been time consuming, at times frustrating, but overall, a real accomplishment.  And, it goes without saying that </a:t>
            </a:r>
            <a:r>
              <a:rPr lang="en-US" sz="1200" kern="1200" dirty="0" err="1" smtClean="0">
                <a:solidFill>
                  <a:schemeClr val="tx1"/>
                </a:solidFill>
                <a:latin typeface="+mn-lt"/>
                <a:ea typeface="+mn-ea"/>
                <a:cs typeface="+mn-cs"/>
              </a:rPr>
              <a:t>itt</a:t>
            </a:r>
            <a:r>
              <a:rPr lang="en-US" sz="1200" kern="1200" dirty="0" smtClean="0">
                <a:solidFill>
                  <a:schemeClr val="tx1"/>
                </a:solidFill>
                <a:latin typeface="+mn-lt"/>
                <a:ea typeface="+mn-ea"/>
                <a:cs typeface="+mn-cs"/>
              </a:rPr>
              <a:t> helps that we have a visionary, supportive administration.  </a:t>
            </a:r>
          </a:p>
          <a:p>
            <a:endParaRPr lang="en-US" sz="1200" dirty="0" smtClean="0"/>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(Sharon)</a:t>
            </a:r>
          </a:p>
          <a:p>
            <a:r>
              <a:rPr lang="en-US" sz="1200" kern="1200" dirty="0" smtClean="0">
                <a:solidFill>
                  <a:schemeClr val="tx1"/>
                </a:solidFill>
                <a:latin typeface="+mn-lt"/>
                <a:ea typeface="+mn-ea"/>
                <a:cs typeface="+mn-cs"/>
              </a:rPr>
              <a:t>This handsome group---the 7</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and 8</a:t>
            </a:r>
            <a:r>
              <a:rPr lang="en-US" sz="1200" kern="1200" baseline="30000" dirty="0" smtClean="0">
                <a:solidFill>
                  <a:schemeClr val="tx1"/>
                </a:solidFill>
                <a:latin typeface="+mn-lt"/>
                <a:ea typeface="+mn-ea"/>
                <a:cs typeface="+mn-cs"/>
              </a:rPr>
              <a:t>th</a:t>
            </a:r>
            <a:r>
              <a:rPr lang="en-US" sz="1200" kern="1200" dirty="0" smtClean="0">
                <a:solidFill>
                  <a:schemeClr val="tx1"/>
                </a:solidFill>
                <a:latin typeface="+mn-lt"/>
                <a:ea typeface="+mn-ea"/>
                <a:cs typeface="+mn-cs"/>
              </a:rPr>
              <a:t> grade teams. (English, Social Studies, Science) have been hand picked to help redesign and to teach the courses.</a:t>
            </a:r>
          </a:p>
          <a:p>
            <a:r>
              <a:rPr lang="en-US" sz="1200" kern="1200" dirty="0" smtClean="0">
                <a:solidFill>
                  <a:schemeClr val="tx1"/>
                </a:solidFill>
                <a:latin typeface="+mn-lt"/>
                <a:ea typeface="+mn-ea"/>
                <a:cs typeface="+mn-cs"/>
              </a:rPr>
              <a:t>In order to transform the school, we had to look carefully at hiring, and we’ve done a superb job.  We’ve attracted enthusiastic, passionate, content-strong young people who believe that teaching more than just a job.  They work very well together and are very supportive of each other. </a:t>
            </a:r>
          </a:p>
          <a:p>
            <a:r>
              <a:rPr lang="en-US" sz="1200" kern="1200" dirty="0" smtClean="0">
                <a:solidFill>
                  <a:schemeClr val="tx1"/>
                </a:solidFill>
                <a:latin typeface="+mn-lt"/>
                <a:ea typeface="+mn-ea"/>
                <a:cs typeface="+mn-cs"/>
              </a:rPr>
              <a:t>They’re unafraid of change, tech savvy and believe in collaboration.  Four of them responded to ads we placed on Craigslist!!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25FD282-676A-4976-B797-02C6962C0580}"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855714-F289-4D26-AEC1-32986A6027D1}" type="datetimeFigureOut">
              <a:rPr lang="en-US" smtClean="0"/>
              <a:pPr/>
              <a:t>11/17/10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55714-F289-4D26-AEC1-32986A6027D1}" type="datetimeFigureOut">
              <a:rPr lang="en-US" smtClean="0"/>
              <a:pPr/>
              <a:t>11/17/10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55714-F289-4D26-AEC1-32986A6027D1}" type="datetimeFigureOut">
              <a:rPr lang="en-US" smtClean="0"/>
              <a:pPr/>
              <a:t>11/17/10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855714-F289-4D26-AEC1-32986A6027D1}" type="datetimeFigureOut">
              <a:rPr lang="en-US" smtClean="0"/>
              <a:pPr/>
              <a:t>11/17/10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855714-F289-4D26-AEC1-32986A6027D1}" type="datetimeFigureOut">
              <a:rPr lang="en-US" smtClean="0"/>
              <a:pPr/>
              <a:t>11/17/10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855714-F289-4D26-AEC1-32986A6027D1}" type="datetimeFigureOut">
              <a:rPr lang="en-US" smtClean="0"/>
              <a:pPr/>
              <a:t>11/17/10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855714-F289-4D26-AEC1-32986A6027D1}" type="datetimeFigureOut">
              <a:rPr lang="en-US" smtClean="0"/>
              <a:pPr/>
              <a:t>11/17/10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855714-F289-4D26-AEC1-32986A6027D1}" type="datetimeFigureOut">
              <a:rPr lang="en-US" smtClean="0"/>
              <a:pPr/>
              <a:t>11/17/10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855714-F289-4D26-AEC1-32986A6027D1}" type="datetimeFigureOut">
              <a:rPr lang="en-US" smtClean="0"/>
              <a:pPr/>
              <a:t>11/17/10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55714-F289-4D26-AEC1-32986A6027D1}" type="datetimeFigureOut">
              <a:rPr lang="en-US" smtClean="0"/>
              <a:pPr/>
              <a:t>11/17/10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855714-F289-4D26-AEC1-32986A6027D1}" type="datetimeFigureOut">
              <a:rPr lang="en-US" smtClean="0"/>
              <a:pPr/>
              <a:t>11/17/10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E1B2D0-33BE-4244-90C7-E437F3F93F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flip="none" rotWithShape="1">
          <a:gsLst>
            <a:gs pos="0">
              <a:schemeClr val="bg2">
                <a:lumMod val="60000"/>
                <a:lumOff val="40000"/>
              </a:schemeClr>
            </a:gs>
            <a:gs pos="100000">
              <a:schemeClr val="bg1">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855714-F289-4D26-AEC1-32986A6027D1}" type="datetimeFigureOut">
              <a:rPr lang="en-US" smtClean="0"/>
              <a:pPr/>
              <a:t>11/17/10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E1B2D0-33BE-4244-90C7-E437F3F93FA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chart" Target="../charts/chart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chart" Target="../charts/chart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1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5.xml.rels><?xml version="1.0" encoding="UTF-8" standalone="yes"?>
<Relationships xmlns="http://schemas.openxmlformats.org/package/2006/relationships"><Relationship Id="rId4"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image" Target="../media/image28.png"/><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4"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3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3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3" Type="http://schemas.openxmlformats.org/officeDocument/2006/relationships/image" Target="../media/image3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3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3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40.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6" Type="http://schemas.openxmlformats.org/officeDocument/2006/relationships/hyperlink" Target="mailto:mrperih@ethompson.org" TargetMode="External"/><Relationship Id="rId4" Type="http://schemas.openxmlformats.org/officeDocument/2006/relationships/hyperlink" Target="mailto:mrcacace@ethompson.org" TargetMode="External"/><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hyperlink" Target="mailto:msabrigo@ethompson.org" TargetMode="External"/><Relationship Id="rId5" Type="http://schemas.openxmlformats.org/officeDocument/2006/relationships/hyperlink" Target="mailto:msgianfrancisco@ethompson.org"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3" Type="http://schemas.openxmlformats.org/officeDocument/2006/relationships/image" Target="../media/image4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533400" y="3124200"/>
            <a:ext cx="8001000" cy="2400657"/>
          </a:xfrm>
          <a:prstGeom prst="rect">
            <a:avLst/>
          </a:prstGeom>
        </p:spPr>
        <p:txBody>
          <a:bodyPr wrap="square">
            <a:spAutoFit/>
          </a:bodyPr>
          <a:lstStyle/>
          <a:p>
            <a:r>
              <a:rPr lang="en-US" sz="5000" b="1" cap="all" dirty="0" smtClean="0">
                <a:solidFill>
                  <a:schemeClr val="bg2">
                    <a:lumMod val="20000"/>
                    <a:lumOff val="80000"/>
                  </a:schemeClr>
                </a:solidFill>
                <a:effectLst>
                  <a:outerShdw blurRad="60007" dist="200025" dir="15000000" sy="30000" kx="-1800000" algn="bl" rotWithShape="0">
                    <a:schemeClr val="bg2">
                      <a:lumMod val="60000"/>
                      <a:lumOff val="40000"/>
                      <a:alpha val="32000"/>
                    </a:schemeClr>
                  </a:outerShdw>
                </a:effectLst>
                <a:latin typeface="Consolas" pitchFamily="49" charset="0"/>
              </a:rPr>
              <a:t>Social pods, collaborative projects and student engagement</a:t>
            </a:r>
            <a:endParaRPr lang="en-US" sz="5000" b="1" cap="all" dirty="0">
              <a:solidFill>
                <a:schemeClr val="bg2">
                  <a:lumMod val="20000"/>
                  <a:lumOff val="80000"/>
                </a:schemeClr>
              </a:solidFill>
              <a:effectLst>
                <a:outerShdw blurRad="60007" dist="200025" dir="15000000" sy="30000" kx="-1800000" algn="bl" rotWithShape="0">
                  <a:schemeClr val="bg2">
                    <a:lumMod val="60000"/>
                    <a:lumOff val="40000"/>
                    <a:alpha val="32000"/>
                  </a:schemeClr>
                </a:outerShdw>
              </a:effectLst>
              <a:latin typeface="Consolas" pitchFamily="49" charset="0"/>
            </a:endParaRPr>
          </a:p>
        </p:txBody>
      </p:sp>
      <p:sp>
        <p:nvSpPr>
          <p:cNvPr id="5" name="Rectangle 4"/>
          <p:cNvSpPr/>
          <p:nvPr/>
        </p:nvSpPr>
        <p:spPr>
          <a:xfrm>
            <a:off x="381000" y="122872"/>
            <a:ext cx="6248400" cy="1477328"/>
          </a:xfrm>
          <a:prstGeom prst="rect">
            <a:avLst/>
          </a:prstGeom>
        </p:spPr>
        <p:txBody>
          <a:bodyPr wrap="square">
            <a:spAutoFit/>
          </a:bodyPr>
          <a:lstStyle/>
          <a:p>
            <a:r>
              <a:rPr lang="en-US" sz="3000" dirty="0" smtClean="0"/>
              <a:t>Myron B. Thompson Academy</a:t>
            </a:r>
          </a:p>
          <a:p>
            <a:r>
              <a:rPr lang="en-US" sz="3000" dirty="0" smtClean="0"/>
              <a:t>A New Century Public Charter School</a:t>
            </a:r>
          </a:p>
          <a:p>
            <a:r>
              <a:rPr lang="en-US" sz="3000" dirty="0" smtClean="0"/>
              <a:t>Honolulu, Hawaii</a:t>
            </a:r>
            <a:endParaRPr lang="en-US" sz="3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762000" y="1714500"/>
            <a:ext cx="6096000" cy="4572000"/>
          </a:xfrm>
          <a:prstGeom prst="rect">
            <a:avLst/>
          </a:prstGeom>
          <a:noFill/>
          <a:ln w="9525">
            <a:noFill/>
            <a:miter lim="800000"/>
            <a:headEnd/>
            <a:tailEnd/>
          </a:ln>
        </p:spPr>
      </p:pic>
      <p:sp>
        <p:nvSpPr>
          <p:cNvPr id="3" name="TextBox 2"/>
          <p:cNvSpPr txBox="1"/>
          <p:nvPr/>
        </p:nvSpPr>
        <p:spPr>
          <a:xfrm>
            <a:off x="609600" y="457200"/>
            <a:ext cx="4953000" cy="707886"/>
          </a:xfrm>
          <a:prstGeom prst="rect">
            <a:avLst/>
          </a:prstGeom>
          <a:noFill/>
        </p:spPr>
        <p:txBody>
          <a:bodyPr wrap="square" rtlCol="0">
            <a:spAutoFit/>
          </a:bodyPr>
          <a:lstStyle/>
          <a:p>
            <a:r>
              <a:rPr lang="en-US" sz="4000" dirty="0" smtClean="0"/>
              <a:t>Achievement</a:t>
            </a:r>
            <a:endParaRPr lang="en-US" sz="4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304800" y="685800"/>
          <a:ext cx="83820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172200" y="1219200"/>
            <a:ext cx="1981200" cy="646331"/>
          </a:xfrm>
          <a:prstGeom prst="rect">
            <a:avLst/>
          </a:prstGeom>
          <a:noFill/>
        </p:spPr>
        <p:txBody>
          <a:bodyPr wrap="square" rtlCol="0">
            <a:spAutoFit/>
          </a:bodyPr>
          <a:lstStyle/>
          <a:p>
            <a:r>
              <a:rPr lang="en-US" b="1" dirty="0" smtClean="0"/>
              <a:t>READING: As 6</a:t>
            </a:r>
            <a:r>
              <a:rPr lang="en-US" b="1" baseline="30000" dirty="0" smtClean="0"/>
              <a:t>th</a:t>
            </a:r>
            <a:r>
              <a:rPr lang="en-US" b="1" dirty="0" smtClean="0"/>
              <a:t> graders</a:t>
            </a:r>
            <a:endParaRPr 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228600" y="609600"/>
          <a:ext cx="8686800" cy="58674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400800" y="990600"/>
            <a:ext cx="2133600" cy="646331"/>
          </a:xfrm>
          <a:prstGeom prst="rect">
            <a:avLst/>
          </a:prstGeom>
          <a:noFill/>
        </p:spPr>
        <p:txBody>
          <a:bodyPr wrap="square" rtlCol="0">
            <a:spAutoFit/>
          </a:bodyPr>
          <a:lstStyle/>
          <a:p>
            <a:r>
              <a:rPr lang="en-US" dirty="0" smtClean="0"/>
              <a:t>READING: As 7</a:t>
            </a:r>
            <a:r>
              <a:rPr lang="en-US" baseline="30000" dirty="0" smtClean="0"/>
              <a:t>th</a:t>
            </a:r>
            <a:r>
              <a:rPr lang="en-US" dirty="0" smtClean="0"/>
              <a:t> graders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Chart 3"/>
          <p:cNvGraphicFramePr/>
          <p:nvPr/>
        </p:nvGraphicFramePr>
        <p:xfrm>
          <a:off x="304800" y="685800"/>
          <a:ext cx="84582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172200" y="990600"/>
            <a:ext cx="2133600" cy="923330"/>
          </a:xfrm>
          <a:prstGeom prst="rect">
            <a:avLst/>
          </a:prstGeom>
          <a:noFill/>
        </p:spPr>
        <p:txBody>
          <a:bodyPr wrap="square" rtlCol="0">
            <a:spAutoFit/>
          </a:bodyPr>
          <a:lstStyle/>
          <a:p>
            <a:r>
              <a:rPr lang="en-US" b="1" dirty="0" smtClean="0"/>
              <a:t>Side-by-side comparison: 6</a:t>
            </a:r>
            <a:r>
              <a:rPr lang="en-US" b="1" baseline="30000" dirty="0" smtClean="0"/>
              <a:t>th</a:t>
            </a:r>
            <a:r>
              <a:rPr lang="en-US" b="1" dirty="0" smtClean="0"/>
              <a:t> and 7</a:t>
            </a:r>
            <a:r>
              <a:rPr lang="en-US" b="1" baseline="30000" dirty="0" smtClean="0"/>
              <a:t>th</a:t>
            </a:r>
            <a:r>
              <a:rPr lang="en-US" b="1" dirty="0" smtClean="0"/>
              <a:t> grades</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304800" y="1066800"/>
          <a:ext cx="83058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6172200" y="1447800"/>
            <a:ext cx="1828800" cy="923330"/>
          </a:xfrm>
          <a:prstGeom prst="rect">
            <a:avLst/>
          </a:prstGeom>
          <a:noFill/>
        </p:spPr>
        <p:txBody>
          <a:bodyPr wrap="square" rtlCol="0">
            <a:spAutoFit/>
          </a:bodyPr>
          <a:lstStyle/>
          <a:p>
            <a:r>
              <a:rPr lang="en-US" b="1" dirty="0" smtClean="0"/>
              <a:t>Hawaii State Assessment: 8</a:t>
            </a:r>
            <a:r>
              <a:rPr lang="en-US" b="1" baseline="30000" dirty="0" smtClean="0"/>
              <a:t>th</a:t>
            </a:r>
            <a:r>
              <a:rPr lang="en-US" b="1" dirty="0" smtClean="0"/>
              <a:t> graders</a:t>
            </a:r>
            <a:endParaRPr lang="en-US" b="1" dirty="0"/>
          </a:p>
        </p:txBody>
      </p:sp>
      <p:sp>
        <p:nvSpPr>
          <p:cNvPr id="4" name="TextBox 3"/>
          <p:cNvSpPr txBox="1"/>
          <p:nvPr/>
        </p:nvSpPr>
        <p:spPr>
          <a:xfrm>
            <a:off x="6324600" y="5791200"/>
            <a:ext cx="2286000" cy="646331"/>
          </a:xfrm>
          <a:prstGeom prst="rect">
            <a:avLst/>
          </a:prstGeom>
          <a:noFill/>
        </p:spPr>
        <p:txBody>
          <a:bodyPr wrap="square" rtlCol="0">
            <a:spAutoFit/>
          </a:bodyPr>
          <a:lstStyle/>
          <a:p>
            <a:r>
              <a:rPr lang="en-US" i="1" dirty="0" smtClean="0"/>
              <a:t>(Incomplete results—testing in progress)</a:t>
            </a:r>
            <a:endParaRPr lang="en-US"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2238375" y="457200"/>
            <a:ext cx="5762625" cy="6039231"/>
          </a:xfrm>
          <a:prstGeom prst="rect">
            <a:avLst/>
          </a:prstGeom>
          <a:noFill/>
          <a:ln w="9525">
            <a:noFill/>
            <a:miter lim="800000"/>
            <a:headEnd/>
            <a:tailEnd/>
          </a:ln>
        </p:spPr>
      </p:pic>
      <p:sp>
        <p:nvSpPr>
          <p:cNvPr id="3" name="TextBox 2"/>
          <p:cNvSpPr txBox="1"/>
          <p:nvPr/>
        </p:nvSpPr>
        <p:spPr>
          <a:xfrm>
            <a:off x="0" y="76200"/>
            <a:ext cx="2971800" cy="2554545"/>
          </a:xfrm>
          <a:prstGeom prst="rect">
            <a:avLst/>
          </a:prstGeom>
          <a:noFill/>
        </p:spPr>
        <p:txBody>
          <a:bodyPr wrap="square" rtlCol="0">
            <a:spAutoFit/>
          </a:bodyPr>
          <a:lstStyle/>
          <a:p>
            <a:r>
              <a:rPr lang="en-US" sz="4000" dirty="0" smtClean="0"/>
              <a:t>Before</a:t>
            </a:r>
          </a:p>
          <a:p>
            <a:r>
              <a:rPr lang="en-US" sz="4000" dirty="0" smtClean="0"/>
              <a:t>Classes </a:t>
            </a:r>
          </a:p>
          <a:p>
            <a:r>
              <a:rPr lang="en-US" sz="4000" dirty="0" smtClean="0"/>
              <a:t>Even</a:t>
            </a:r>
          </a:p>
          <a:p>
            <a:r>
              <a:rPr lang="en-US" sz="4000" dirty="0" smtClean="0"/>
              <a:t>Begin</a:t>
            </a:r>
            <a:endParaRPr lang="en-US" sz="4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904875" y="547688"/>
            <a:ext cx="7334250" cy="5762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DSCN2632.JPG"/>
          <p:cNvPicPr>
            <a:picLocks noChangeAspect="1"/>
          </p:cNvPicPr>
          <p:nvPr/>
        </p:nvPicPr>
        <p:blipFill>
          <a:blip r:embed="rId3" cstate="print"/>
          <a:srcRect l="-18187" r="-18187"/>
          <a:stretch>
            <a:fillRect/>
          </a:stretch>
        </p:blipFill>
        <p:spPr>
          <a:xfrm>
            <a:off x="-457200" y="1066800"/>
            <a:ext cx="10058400" cy="5531733"/>
          </a:xfrm>
          <a:prstGeom prst="rect">
            <a:avLst/>
          </a:prstGeom>
        </p:spPr>
      </p:pic>
      <p:sp>
        <p:nvSpPr>
          <p:cNvPr id="3" name="TextBox 2"/>
          <p:cNvSpPr txBox="1"/>
          <p:nvPr/>
        </p:nvSpPr>
        <p:spPr>
          <a:xfrm>
            <a:off x="533400" y="152400"/>
            <a:ext cx="3276600" cy="707886"/>
          </a:xfrm>
          <a:prstGeom prst="rect">
            <a:avLst/>
          </a:prstGeom>
          <a:noFill/>
        </p:spPr>
        <p:txBody>
          <a:bodyPr wrap="square" rtlCol="0">
            <a:spAutoFit/>
          </a:bodyPr>
          <a:lstStyle/>
          <a:p>
            <a:r>
              <a:rPr lang="en-US" sz="4000" dirty="0" smtClean="0"/>
              <a:t>Social Pods</a:t>
            </a:r>
            <a:endParaRPr lang="en-US" sz="4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4267200" y="1981200"/>
            <a:ext cx="4514850" cy="46196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62000" y="304800"/>
            <a:ext cx="2962275" cy="601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 y="381000"/>
            <a:ext cx="9144000"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19088" y="595313"/>
            <a:ext cx="8505825" cy="566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0" y="0"/>
            <a:ext cx="9167509"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381000" y="228600"/>
            <a:ext cx="4760052" cy="4572000"/>
          </a:xfrm>
          <a:prstGeom prst="rect">
            <a:avLst/>
          </a:prstGeom>
          <a:noFill/>
          <a:ln w="9525">
            <a:noFill/>
            <a:miter lim="800000"/>
            <a:headEnd/>
            <a:tailEnd/>
          </a:ln>
        </p:spPr>
      </p:pic>
      <p:sp>
        <p:nvSpPr>
          <p:cNvPr id="4" name="TextBox 3"/>
          <p:cNvSpPr txBox="1"/>
          <p:nvPr/>
        </p:nvSpPr>
        <p:spPr>
          <a:xfrm>
            <a:off x="5486400" y="417017"/>
            <a:ext cx="3352800" cy="4154983"/>
          </a:xfrm>
          <a:prstGeom prst="rect">
            <a:avLst/>
          </a:prstGeom>
          <a:noFill/>
        </p:spPr>
        <p:txBody>
          <a:bodyPr wrap="square" rtlCol="0">
            <a:spAutoFit/>
          </a:bodyPr>
          <a:lstStyle/>
          <a:p>
            <a:r>
              <a:rPr lang="en-US" sz="2400" dirty="0" smtClean="0"/>
              <a:t>“I would strongly recommend the Carrying Capacity assignment. I think this because it required everyone to work together, and do accurate research. It was also very educational for me, I learned a lot not only about the problems, but solutions too. “</a:t>
            </a:r>
            <a:endParaRPr lang="en-US" sz="2400" dirty="0"/>
          </a:p>
        </p:txBody>
      </p:sp>
      <p:sp>
        <p:nvSpPr>
          <p:cNvPr id="5" name="TextBox 4"/>
          <p:cNvSpPr txBox="1"/>
          <p:nvPr/>
        </p:nvSpPr>
        <p:spPr>
          <a:xfrm>
            <a:off x="76200" y="5029200"/>
            <a:ext cx="8991600" cy="1569660"/>
          </a:xfrm>
          <a:prstGeom prst="rect">
            <a:avLst/>
          </a:prstGeom>
          <a:noFill/>
        </p:spPr>
        <p:txBody>
          <a:bodyPr wrap="square" rtlCol="0">
            <a:spAutoFit/>
          </a:bodyPr>
          <a:lstStyle/>
          <a:p>
            <a:r>
              <a:rPr lang="en-US" sz="2400" dirty="0" smtClean="0"/>
              <a:t>“The teambuilding and group assignments, like answering the subsidiary questions were great because not only did they help us with working better in a group, but they also taught us how to work on Google docs and presentations in a real collaborative assignment.”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152400" y="1219200"/>
            <a:ext cx="4757775" cy="4419600"/>
          </a:xfrm>
          <a:prstGeom prst="rect">
            <a:avLst/>
          </a:prstGeom>
          <a:noFill/>
          <a:ln w="9525">
            <a:noFill/>
            <a:miter lim="800000"/>
            <a:headEnd/>
            <a:tailEnd/>
          </a:ln>
        </p:spPr>
      </p:pic>
      <p:sp>
        <p:nvSpPr>
          <p:cNvPr id="4" name="TextBox 3"/>
          <p:cNvSpPr txBox="1"/>
          <p:nvPr/>
        </p:nvSpPr>
        <p:spPr>
          <a:xfrm>
            <a:off x="5105400" y="290691"/>
            <a:ext cx="3886200" cy="6186309"/>
          </a:xfrm>
          <a:prstGeom prst="rect">
            <a:avLst/>
          </a:prstGeom>
          <a:noFill/>
        </p:spPr>
        <p:txBody>
          <a:bodyPr wrap="square" rtlCol="0">
            <a:spAutoFit/>
          </a:bodyPr>
          <a:lstStyle/>
          <a:p>
            <a:r>
              <a:rPr lang="en-US" sz="2200" dirty="0" smtClean="0"/>
              <a:t>“I think I did work really hard.  All the research was difficult.  If I was not focused, but just relaxing and slacking off, I would have not succeeded in attaining my goal, to have straight A's.  I really enjoy all the comments that my teacher provided for my submitted assignments.  I can't help myself but keep going back and forth on my graded assignments, because it gives me encouragement to do better and look forward to the next assignment. Going back to all my responses, I think I need to keep working on my grammar.”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cstate="print"/>
          <a:srcRect/>
          <a:stretch>
            <a:fillRect/>
          </a:stretch>
        </p:blipFill>
        <p:spPr bwMode="auto">
          <a:xfrm>
            <a:off x="431356" y="228600"/>
            <a:ext cx="8331644" cy="624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4876800" y="2057400"/>
            <a:ext cx="3810000" cy="2444044"/>
          </a:xfrm>
          <a:prstGeom prst="rect">
            <a:avLst/>
          </a:prstGeom>
          <a:noFill/>
          <a:ln w="9525">
            <a:noFill/>
            <a:miter lim="800000"/>
            <a:headEnd/>
            <a:tailEnd/>
          </a:ln>
        </p:spPr>
      </p:pic>
      <p:pic>
        <p:nvPicPr>
          <p:cNvPr id="3" name="Picture 2" descr="Contact Reading Pic.bmp"/>
          <p:cNvPicPr>
            <a:picLocks noChangeAspect="1"/>
          </p:cNvPicPr>
          <p:nvPr/>
        </p:nvPicPr>
        <p:blipFill>
          <a:blip r:embed="rId4" cstate="print"/>
          <a:stretch>
            <a:fillRect/>
          </a:stretch>
        </p:blipFill>
        <p:spPr>
          <a:xfrm>
            <a:off x="609600" y="3352800"/>
            <a:ext cx="3619500" cy="2485613"/>
          </a:xfrm>
          <a:prstGeom prst="rect">
            <a:avLst/>
          </a:prstGeom>
        </p:spPr>
      </p:pic>
      <p:sp>
        <p:nvSpPr>
          <p:cNvPr id="4" name="TextBox 3"/>
          <p:cNvSpPr txBox="1"/>
          <p:nvPr/>
        </p:nvSpPr>
        <p:spPr>
          <a:xfrm>
            <a:off x="228600" y="533400"/>
            <a:ext cx="8610600" cy="553998"/>
          </a:xfrm>
          <a:prstGeom prst="rect">
            <a:avLst/>
          </a:prstGeom>
          <a:noFill/>
        </p:spPr>
        <p:txBody>
          <a:bodyPr wrap="square" rtlCol="0">
            <a:spAutoFit/>
          </a:bodyPr>
          <a:lstStyle/>
          <a:p>
            <a:pPr algn="ctr"/>
            <a:r>
              <a:rPr lang="en-US" sz="3000" dirty="0" smtClean="0">
                <a:latin typeface="Calibri" pitchFamily="34" charset="0"/>
              </a:rPr>
              <a:t>Social Studies 7A &amp; English 7A Readings/Slide Shows</a:t>
            </a:r>
            <a:endParaRPr lang="en-US" sz="3000" dirty="0">
              <a:latin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4399684" y="2885395"/>
            <a:ext cx="4668116" cy="3667805"/>
          </a:xfrm>
          <a:prstGeom prst="rect">
            <a:avLst/>
          </a:prstGeom>
          <a:noFill/>
          <a:ln w="9525">
            <a:noFill/>
            <a:miter lim="800000"/>
            <a:headEnd/>
            <a:tailEnd/>
          </a:ln>
        </p:spPr>
      </p:pic>
      <p:pic>
        <p:nvPicPr>
          <p:cNvPr id="2" name="Picture 2"/>
          <p:cNvPicPr>
            <a:picLocks noChangeAspect="1" noChangeArrowheads="1"/>
          </p:cNvPicPr>
          <p:nvPr/>
        </p:nvPicPr>
        <p:blipFill>
          <a:blip r:embed="rId4" cstate="print"/>
          <a:srcRect/>
          <a:stretch>
            <a:fillRect/>
          </a:stretch>
        </p:blipFill>
        <p:spPr bwMode="auto">
          <a:xfrm>
            <a:off x="171041" y="76200"/>
            <a:ext cx="4096159"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1292623" y="762000"/>
            <a:ext cx="6403577"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print"/>
          <a:srcRect/>
          <a:stretch>
            <a:fillRect/>
          </a:stretch>
        </p:blipFill>
        <p:spPr bwMode="auto">
          <a:xfrm>
            <a:off x="1528762" y="415867"/>
            <a:ext cx="6091238" cy="60611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81000" y="228600"/>
            <a:ext cx="8458200" cy="707886"/>
          </a:xfrm>
          <a:prstGeom prst="rect">
            <a:avLst/>
          </a:prstGeom>
          <a:noFill/>
        </p:spPr>
        <p:txBody>
          <a:bodyPr wrap="square" rtlCol="0">
            <a:spAutoFit/>
          </a:bodyPr>
          <a:lstStyle/>
          <a:p>
            <a:r>
              <a:rPr lang="en-US" sz="4000" dirty="0" smtClean="0"/>
              <a:t>Student communication in social pods</a:t>
            </a:r>
            <a:endParaRPr lang="en-US" sz="4000" dirty="0"/>
          </a:p>
        </p:txBody>
      </p:sp>
      <p:pic>
        <p:nvPicPr>
          <p:cNvPr id="1026" name="Picture 2"/>
          <p:cNvPicPr>
            <a:picLocks noChangeAspect="1" noChangeArrowheads="1"/>
          </p:cNvPicPr>
          <p:nvPr/>
        </p:nvPicPr>
        <p:blipFill>
          <a:blip r:embed="rId3" cstate="print"/>
          <a:srcRect/>
          <a:stretch>
            <a:fillRect/>
          </a:stretch>
        </p:blipFill>
        <p:spPr bwMode="auto">
          <a:xfrm>
            <a:off x="990600" y="856326"/>
            <a:ext cx="7467600" cy="5773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600201" y="401424"/>
            <a:ext cx="5562599" cy="60755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85800" y="-152400"/>
            <a:ext cx="8001000" cy="6555641"/>
          </a:xfrm>
          <a:prstGeom prst="rect">
            <a:avLst/>
          </a:prstGeom>
          <a:noFill/>
        </p:spPr>
        <p:txBody>
          <a:bodyPr wrap="square" rtlCol="0">
            <a:spAutoFit/>
            <a:scene3d>
              <a:camera prst="isometricOffAxis1Right"/>
              <a:lightRig rig="threePt" dir="t"/>
            </a:scene3d>
          </a:bodyPr>
          <a:lstStyle/>
          <a:p>
            <a:r>
              <a:rPr lang="en-US" sz="14000" b="1" dirty="0" smtClean="0">
                <a:solidFill>
                  <a:schemeClr val="bg2">
                    <a:lumMod val="40000"/>
                    <a:lumOff val="60000"/>
                  </a:schemeClr>
                </a:solidFill>
                <a:effectLst>
                  <a:innerShdw blurRad="63500" dist="50800" dir="8100000">
                    <a:prstClr val="black">
                      <a:alpha val="50000"/>
                    </a:prstClr>
                  </a:innerShdw>
                </a:effectLst>
                <a:latin typeface="Calibri" pitchFamily="34" charset="0"/>
              </a:rPr>
              <a:t>YOUR TEACHING MATTERS</a:t>
            </a:r>
            <a:endParaRPr lang="en-US" sz="14000" b="1" dirty="0">
              <a:solidFill>
                <a:schemeClr val="bg2">
                  <a:lumMod val="40000"/>
                  <a:lumOff val="60000"/>
                </a:schemeClr>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a:off x="228600" y="152400"/>
            <a:ext cx="5848350" cy="5181600"/>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4343400" y="3733800"/>
            <a:ext cx="4572000" cy="30050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152400" y="895350"/>
            <a:ext cx="8865033" cy="5810250"/>
          </a:xfrm>
          <a:prstGeom prst="rect">
            <a:avLst/>
          </a:prstGeom>
          <a:noFill/>
          <a:ln w="9525">
            <a:noFill/>
            <a:miter lim="800000"/>
            <a:headEnd/>
            <a:tailEnd/>
          </a:ln>
        </p:spPr>
      </p:pic>
      <p:sp>
        <p:nvSpPr>
          <p:cNvPr id="3" name="TextBox 2"/>
          <p:cNvSpPr txBox="1"/>
          <p:nvPr/>
        </p:nvSpPr>
        <p:spPr>
          <a:xfrm>
            <a:off x="914400" y="76200"/>
            <a:ext cx="5562600" cy="707886"/>
          </a:xfrm>
          <a:prstGeom prst="rect">
            <a:avLst/>
          </a:prstGeom>
          <a:noFill/>
        </p:spPr>
        <p:txBody>
          <a:bodyPr wrap="square" rtlCol="0">
            <a:spAutoFit/>
          </a:bodyPr>
          <a:lstStyle/>
          <a:p>
            <a:r>
              <a:rPr lang="en-US" sz="4000" dirty="0" smtClean="0"/>
              <a:t>Live Classes</a:t>
            </a:r>
            <a:endParaRPr lang="en-US" sz="4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p:nvPr/>
        </p:nvPicPr>
        <p:blipFill>
          <a:blip r:embed="rId3" cstate="print"/>
          <a:srcRect/>
          <a:stretch>
            <a:fillRect/>
          </a:stretch>
        </p:blipFill>
        <p:spPr bwMode="auto">
          <a:xfrm>
            <a:off x="3537334" y="457200"/>
            <a:ext cx="5073266" cy="6075800"/>
          </a:xfrm>
          <a:prstGeom prst="rect">
            <a:avLst/>
          </a:prstGeom>
          <a:noFill/>
          <a:ln w="9525">
            <a:noFill/>
            <a:miter lim="800000"/>
            <a:headEnd/>
            <a:tailEnd/>
          </a:ln>
        </p:spPr>
      </p:pic>
      <p:sp>
        <p:nvSpPr>
          <p:cNvPr id="3" name="TextBox 2"/>
          <p:cNvSpPr txBox="1"/>
          <p:nvPr/>
        </p:nvSpPr>
        <p:spPr>
          <a:xfrm>
            <a:off x="3581400" y="5943601"/>
            <a:ext cx="3429000" cy="830997"/>
          </a:xfrm>
          <a:prstGeom prst="rect">
            <a:avLst/>
          </a:prstGeom>
          <a:noFill/>
        </p:spPr>
        <p:txBody>
          <a:bodyPr wrap="square" rtlCol="0">
            <a:spAutoFit/>
          </a:bodyPr>
          <a:lstStyle/>
          <a:p>
            <a:r>
              <a:rPr lang="en-US" sz="1000" dirty="0" smtClean="0">
                <a:solidFill>
                  <a:schemeClr val="bg1"/>
                </a:solidFill>
              </a:rPr>
              <a:t>This line, found in Chapter 19, is one of Chief Joseph’s most famous statements.  </a:t>
            </a:r>
          </a:p>
          <a:p>
            <a:r>
              <a:rPr lang="en-US" sz="1000" dirty="0" smtClean="0">
                <a:solidFill>
                  <a:schemeClr val="bg1"/>
                </a:solidFill>
              </a:rPr>
              <a:t> Write an analysis on this statement.  </a:t>
            </a:r>
          </a:p>
          <a:p>
            <a:endParaRPr lang="en-US" dirty="0"/>
          </a:p>
        </p:txBody>
      </p:sp>
      <p:sp>
        <p:nvSpPr>
          <p:cNvPr id="4" name="TextBox 3"/>
          <p:cNvSpPr txBox="1"/>
          <p:nvPr/>
        </p:nvSpPr>
        <p:spPr>
          <a:xfrm>
            <a:off x="381000" y="609600"/>
            <a:ext cx="2819400" cy="1323439"/>
          </a:xfrm>
          <a:prstGeom prst="rect">
            <a:avLst/>
          </a:prstGeom>
          <a:noFill/>
        </p:spPr>
        <p:txBody>
          <a:bodyPr wrap="square" rtlCol="0">
            <a:spAutoFit/>
          </a:bodyPr>
          <a:lstStyle/>
          <a:p>
            <a:r>
              <a:rPr lang="en-US" sz="4000" dirty="0" smtClean="0"/>
              <a:t>Formative assessments</a:t>
            </a:r>
            <a:endParaRPr lang="en-US" sz="4000" dirty="0"/>
          </a:p>
        </p:txBody>
      </p:sp>
      <p:pic>
        <p:nvPicPr>
          <p:cNvPr id="5" name="Picture 4"/>
          <p:cNvPicPr/>
          <p:nvPr/>
        </p:nvPicPr>
        <p:blipFill>
          <a:blip r:embed="rId4" cstate="print"/>
          <a:srcRect/>
          <a:stretch>
            <a:fillRect/>
          </a:stretch>
        </p:blipFill>
        <p:spPr bwMode="auto">
          <a:xfrm>
            <a:off x="76200" y="2971800"/>
            <a:ext cx="3352800"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stretch>
            <a:fillRect/>
          </a:stretch>
        </p:blipFill>
        <p:spPr>
          <a:xfrm>
            <a:off x="3352800" y="1447800"/>
            <a:ext cx="5105400" cy="5105400"/>
          </a:xfrm>
          <a:prstGeom prst="rect">
            <a:avLst/>
          </a:prstGeom>
        </p:spPr>
      </p:pic>
      <p:sp>
        <p:nvSpPr>
          <p:cNvPr id="3" name="TextBox 2"/>
          <p:cNvSpPr txBox="1"/>
          <p:nvPr/>
        </p:nvSpPr>
        <p:spPr>
          <a:xfrm>
            <a:off x="685800" y="533400"/>
            <a:ext cx="6172200" cy="553998"/>
          </a:xfrm>
          <a:prstGeom prst="rect">
            <a:avLst/>
          </a:prstGeom>
          <a:noFill/>
        </p:spPr>
        <p:txBody>
          <a:bodyPr wrap="square" rtlCol="0">
            <a:spAutoFit/>
          </a:bodyPr>
          <a:lstStyle/>
          <a:p>
            <a:r>
              <a:rPr lang="en-US" sz="3000" dirty="0" smtClean="0"/>
              <a:t>Connecting the material</a:t>
            </a:r>
            <a:endParaRPr lang="en-US" sz="3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76200" y="685800"/>
            <a:ext cx="8989651" cy="56295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Picture 3.png"/>
          <p:cNvPicPr>
            <a:picLocks noChangeAspect="1"/>
          </p:cNvPicPr>
          <p:nvPr/>
        </p:nvPicPr>
        <p:blipFill>
          <a:blip r:embed="rId3" cstate="print"/>
          <a:stretch>
            <a:fillRect/>
          </a:stretch>
        </p:blipFill>
        <p:spPr>
          <a:xfrm>
            <a:off x="990600" y="762000"/>
            <a:ext cx="8077200" cy="6070366"/>
          </a:xfrm>
          <a:prstGeom prst="rect">
            <a:avLst/>
          </a:prstGeom>
        </p:spPr>
      </p:pic>
      <p:sp>
        <p:nvSpPr>
          <p:cNvPr id="4" name="TextBox 3"/>
          <p:cNvSpPr txBox="1"/>
          <p:nvPr/>
        </p:nvSpPr>
        <p:spPr>
          <a:xfrm>
            <a:off x="152400" y="0"/>
            <a:ext cx="3886200" cy="707886"/>
          </a:xfrm>
          <a:prstGeom prst="rect">
            <a:avLst/>
          </a:prstGeom>
          <a:noFill/>
        </p:spPr>
        <p:txBody>
          <a:bodyPr wrap="square" rtlCol="0">
            <a:spAutoFit/>
          </a:bodyPr>
          <a:lstStyle/>
          <a:p>
            <a:r>
              <a:rPr lang="en-US" sz="4000" dirty="0" smtClean="0"/>
              <a:t>The Back Room</a:t>
            </a:r>
            <a:endParaRPr lang="en-US" sz="4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Box 4"/>
          <p:cNvSpPr txBox="1"/>
          <p:nvPr/>
        </p:nvSpPr>
        <p:spPr>
          <a:xfrm>
            <a:off x="609600" y="304800"/>
            <a:ext cx="5410200" cy="707886"/>
          </a:xfrm>
          <a:prstGeom prst="rect">
            <a:avLst/>
          </a:prstGeom>
          <a:noFill/>
        </p:spPr>
        <p:txBody>
          <a:bodyPr wrap="square" rtlCol="0">
            <a:spAutoFit/>
          </a:bodyPr>
          <a:lstStyle/>
          <a:p>
            <a:r>
              <a:rPr lang="en-US" sz="4000" dirty="0" smtClean="0"/>
              <a:t>Teaching teams</a:t>
            </a:r>
            <a:endParaRPr lang="en-US" sz="4000" dirty="0"/>
          </a:p>
        </p:txBody>
      </p:sp>
      <p:pic>
        <p:nvPicPr>
          <p:cNvPr id="5122" name="Picture 2"/>
          <p:cNvPicPr>
            <a:picLocks noChangeAspect="1" noChangeArrowheads="1"/>
          </p:cNvPicPr>
          <p:nvPr/>
        </p:nvPicPr>
        <p:blipFill>
          <a:blip r:embed="rId3" cstate="print"/>
          <a:srcRect/>
          <a:stretch>
            <a:fillRect/>
          </a:stretch>
        </p:blipFill>
        <p:spPr bwMode="auto">
          <a:xfrm>
            <a:off x="1447800" y="1219200"/>
            <a:ext cx="6734175" cy="504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04800" y="54114"/>
            <a:ext cx="8382000" cy="707886"/>
          </a:xfrm>
          <a:prstGeom prst="rect">
            <a:avLst/>
          </a:prstGeom>
          <a:noFill/>
        </p:spPr>
        <p:txBody>
          <a:bodyPr wrap="square" rtlCol="0">
            <a:spAutoFit/>
          </a:bodyPr>
          <a:lstStyle/>
          <a:p>
            <a:r>
              <a:rPr lang="en-US" sz="4000" dirty="0" smtClean="0"/>
              <a:t>Technical  support and counseling staff</a:t>
            </a:r>
            <a:endParaRPr lang="en-US" sz="4000" dirty="0"/>
          </a:p>
        </p:txBody>
      </p:sp>
      <p:pic>
        <p:nvPicPr>
          <p:cNvPr id="3" name="Picture 2" descr="Picture 4.png"/>
          <p:cNvPicPr>
            <a:picLocks noChangeAspect="1"/>
          </p:cNvPicPr>
          <p:nvPr/>
        </p:nvPicPr>
        <p:blipFill>
          <a:blip r:embed="rId3" cstate="print"/>
          <a:stretch>
            <a:fillRect/>
          </a:stretch>
        </p:blipFill>
        <p:spPr>
          <a:xfrm>
            <a:off x="1066800" y="914400"/>
            <a:ext cx="7020638" cy="55626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1524000" y="381000"/>
            <a:ext cx="4719638" cy="6255834"/>
          </a:xfrm>
          <a:prstGeom prst="rect">
            <a:avLst/>
          </a:prstGeom>
          <a:noFill/>
          <a:ln w="9525">
            <a:noFill/>
            <a:miter lim="800000"/>
            <a:headEnd/>
            <a:tailEnd/>
          </a:ln>
        </p:spPr>
      </p:pic>
      <p:sp>
        <p:nvSpPr>
          <p:cNvPr id="3" name="TextBox 2"/>
          <p:cNvSpPr txBox="1"/>
          <p:nvPr/>
        </p:nvSpPr>
        <p:spPr>
          <a:xfrm>
            <a:off x="6781800" y="1066800"/>
            <a:ext cx="1828800" cy="1323439"/>
          </a:xfrm>
          <a:prstGeom prst="rect">
            <a:avLst/>
          </a:prstGeom>
          <a:noFill/>
        </p:spPr>
        <p:txBody>
          <a:bodyPr wrap="square" rtlCol="0">
            <a:spAutoFit/>
          </a:bodyPr>
          <a:lstStyle/>
          <a:p>
            <a:r>
              <a:rPr lang="en-US" sz="4000" dirty="0" smtClean="0"/>
              <a:t>Reality</a:t>
            </a:r>
          </a:p>
          <a:p>
            <a:r>
              <a:rPr lang="en-US" sz="4000" dirty="0" smtClean="0"/>
              <a:t>Check</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76200" y="76200"/>
            <a:ext cx="8508381" cy="6729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304800" y="228600"/>
            <a:ext cx="7713746" cy="58859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609600" y="2209800"/>
            <a:ext cx="7101059" cy="3995737"/>
          </a:xfrm>
          <a:prstGeom prst="rect">
            <a:avLst/>
          </a:prstGeom>
          <a:noFill/>
          <a:ln w="9525">
            <a:noFill/>
            <a:miter lim="800000"/>
            <a:headEnd/>
            <a:tailEnd/>
          </a:ln>
        </p:spPr>
      </p:pic>
      <p:sp>
        <p:nvSpPr>
          <p:cNvPr id="4" name="TextBox 3"/>
          <p:cNvSpPr txBox="1"/>
          <p:nvPr/>
        </p:nvSpPr>
        <p:spPr>
          <a:xfrm>
            <a:off x="457200" y="381000"/>
            <a:ext cx="4953000" cy="707886"/>
          </a:xfrm>
          <a:prstGeom prst="rect">
            <a:avLst/>
          </a:prstGeom>
          <a:noFill/>
        </p:spPr>
        <p:txBody>
          <a:bodyPr wrap="square" rtlCol="0">
            <a:spAutoFit/>
          </a:bodyPr>
          <a:lstStyle/>
          <a:p>
            <a:r>
              <a:rPr lang="en-US" sz="4000" dirty="0" smtClean="0"/>
              <a:t>Michael’s story</a:t>
            </a:r>
            <a:endParaRPr lang="en-US" sz="40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Lessons Learned Image -- lego man with match.jpg"/>
          <p:cNvPicPr>
            <a:picLocks noChangeAspect="1"/>
          </p:cNvPicPr>
          <p:nvPr/>
        </p:nvPicPr>
        <p:blipFill>
          <a:blip r:embed="rId3" cstate="print"/>
          <a:stretch>
            <a:fillRect/>
          </a:stretch>
        </p:blipFill>
        <p:spPr>
          <a:xfrm>
            <a:off x="0" y="0"/>
            <a:ext cx="9144000" cy="6858000"/>
          </a:xfrm>
          <a:prstGeom prst="rect">
            <a:avLst/>
          </a:prstGeom>
        </p:spPr>
      </p:pic>
      <p:sp>
        <p:nvSpPr>
          <p:cNvPr id="5" name="TextBox 4"/>
          <p:cNvSpPr txBox="1"/>
          <p:nvPr/>
        </p:nvSpPr>
        <p:spPr>
          <a:xfrm>
            <a:off x="381000" y="533400"/>
            <a:ext cx="4267200" cy="707886"/>
          </a:xfrm>
          <a:prstGeom prst="rect">
            <a:avLst/>
          </a:prstGeom>
          <a:noFill/>
        </p:spPr>
        <p:txBody>
          <a:bodyPr wrap="square" rtlCol="0">
            <a:spAutoFit/>
          </a:bodyPr>
          <a:lstStyle/>
          <a:p>
            <a:r>
              <a:rPr lang="en-US" sz="4000" dirty="0" smtClean="0">
                <a:latin typeface="+mj-lt"/>
              </a:rPr>
              <a:t>Lessons learned</a:t>
            </a:r>
            <a:endParaRPr lang="en-US" sz="4000" dirty="0">
              <a:latin typeface="+mj-l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3657600" cy="2286000"/>
          </a:xfrm>
        </p:spPr>
        <p:txBody>
          <a:bodyPr>
            <a:normAutofit/>
          </a:bodyPr>
          <a:lstStyle/>
          <a:p>
            <a:r>
              <a:rPr lang="en-US" dirty="0" smtClean="0"/>
              <a:t>Expanding</a:t>
            </a:r>
            <a:br>
              <a:rPr lang="en-US" dirty="0" smtClean="0"/>
            </a:br>
            <a:r>
              <a:rPr lang="en-US" dirty="0" smtClean="0"/>
              <a:t>and </a:t>
            </a:r>
            <a:br>
              <a:rPr lang="en-US" dirty="0" smtClean="0"/>
            </a:br>
            <a:r>
              <a:rPr lang="en-US" dirty="0" smtClean="0"/>
              <a:t>Connecting</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1676400" y="2819400"/>
            <a:ext cx="6781800" cy="38331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9600" dirty="0" smtClean="0"/>
              <a:t>Q&amp;A</a:t>
            </a:r>
            <a:endParaRPr lang="en-US" sz="9600" dirty="0"/>
          </a:p>
        </p:txBody>
      </p:sp>
      <p:pic>
        <p:nvPicPr>
          <p:cNvPr id="3074" name="Picture 2"/>
          <p:cNvPicPr>
            <a:picLocks noChangeAspect="1" noChangeArrowheads="1"/>
          </p:cNvPicPr>
          <p:nvPr/>
        </p:nvPicPr>
        <p:blipFill>
          <a:blip r:embed="rId2" cstate="print"/>
          <a:srcRect/>
          <a:stretch>
            <a:fillRect/>
          </a:stretch>
        </p:blipFill>
        <p:spPr bwMode="auto">
          <a:xfrm>
            <a:off x="1600200" y="1143000"/>
            <a:ext cx="6067425"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www.inacol.ethompson.org</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152400" y="1274795"/>
            <a:ext cx="8724900" cy="54308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09600" y="304800"/>
            <a:ext cx="8001000" cy="6401753"/>
          </a:xfrm>
          <a:prstGeom prst="rect">
            <a:avLst/>
          </a:prstGeom>
          <a:noFill/>
        </p:spPr>
        <p:txBody>
          <a:bodyPr wrap="square" rtlCol="0">
            <a:spAutoFit/>
          </a:bodyPr>
          <a:lstStyle/>
          <a:p>
            <a:pPr algn="ctr"/>
            <a:r>
              <a:rPr lang="en-US" sz="6600" dirty="0" smtClean="0"/>
              <a:t>www.ethompson.org</a:t>
            </a:r>
          </a:p>
          <a:p>
            <a:endParaRPr lang="en-US" dirty="0"/>
          </a:p>
          <a:p>
            <a:r>
              <a:rPr lang="en-US" sz="2800" dirty="0" smtClean="0"/>
              <a:t>Sharon </a:t>
            </a:r>
            <a:r>
              <a:rPr lang="en-US" sz="2800" dirty="0" err="1" smtClean="0"/>
              <a:t>Abrigo</a:t>
            </a:r>
            <a:r>
              <a:rPr lang="en-US" sz="2800" dirty="0" smtClean="0"/>
              <a:t> </a:t>
            </a:r>
          </a:p>
          <a:p>
            <a:r>
              <a:rPr lang="en-US" sz="2800" dirty="0" smtClean="0"/>
              <a:t>(808) 441-8017, </a:t>
            </a:r>
            <a:r>
              <a:rPr lang="en-US" sz="2800" dirty="0" smtClean="0">
                <a:hlinkClick r:id="rId3"/>
              </a:rPr>
              <a:t>msabrigo@ethompson.org</a:t>
            </a:r>
            <a:endParaRPr lang="en-US" sz="2800" dirty="0" smtClean="0"/>
          </a:p>
          <a:p>
            <a:endParaRPr lang="en-US" sz="2800" dirty="0" smtClean="0"/>
          </a:p>
          <a:p>
            <a:r>
              <a:rPr lang="en-US" sz="2800" dirty="0" smtClean="0"/>
              <a:t>Rob </a:t>
            </a:r>
            <a:r>
              <a:rPr lang="en-US" sz="2800" dirty="0" err="1" smtClean="0"/>
              <a:t>Cacace</a:t>
            </a:r>
            <a:r>
              <a:rPr lang="en-US" sz="2800" dirty="0" smtClean="0"/>
              <a:t> </a:t>
            </a:r>
          </a:p>
          <a:p>
            <a:r>
              <a:rPr lang="en-US" sz="2800" dirty="0" smtClean="0"/>
              <a:t>(808) 441-8046,</a:t>
            </a:r>
            <a:r>
              <a:rPr lang="en-US" sz="2800" dirty="0"/>
              <a:t> </a:t>
            </a:r>
            <a:r>
              <a:rPr lang="en-US" sz="2800" dirty="0" smtClean="0">
                <a:hlinkClick r:id="rId4"/>
              </a:rPr>
              <a:t>mrcacace@ethompson.org</a:t>
            </a:r>
            <a:endParaRPr lang="en-US" sz="2800" dirty="0" smtClean="0"/>
          </a:p>
          <a:p>
            <a:endParaRPr lang="en-US" sz="2800" dirty="0" smtClean="0"/>
          </a:p>
          <a:p>
            <a:r>
              <a:rPr lang="en-US" sz="2800" dirty="0" smtClean="0"/>
              <a:t>Elizabeth </a:t>
            </a:r>
            <a:r>
              <a:rPr lang="en-US" sz="2800" dirty="0" err="1" smtClean="0"/>
              <a:t>Gianfrancisco</a:t>
            </a:r>
            <a:endParaRPr lang="en-US" sz="2800" dirty="0" smtClean="0"/>
          </a:p>
          <a:p>
            <a:r>
              <a:rPr lang="en-US" sz="2800" dirty="0" smtClean="0"/>
              <a:t>(808) 441-8055, </a:t>
            </a:r>
            <a:r>
              <a:rPr lang="en-US" sz="2800" dirty="0" smtClean="0">
                <a:hlinkClick r:id="rId5"/>
              </a:rPr>
              <a:t>msgianfrancisco@ethompson.org</a:t>
            </a:r>
            <a:endParaRPr lang="en-US" sz="2800" dirty="0" smtClean="0"/>
          </a:p>
          <a:p>
            <a:endParaRPr lang="en-US" sz="2800" dirty="0" smtClean="0"/>
          </a:p>
          <a:p>
            <a:r>
              <a:rPr lang="en-US" sz="2800" dirty="0" smtClean="0"/>
              <a:t>Nicholas </a:t>
            </a:r>
            <a:r>
              <a:rPr lang="en-US" sz="2800" dirty="0" err="1" smtClean="0"/>
              <a:t>Perih</a:t>
            </a:r>
            <a:r>
              <a:rPr lang="en-US" sz="2800" dirty="0" smtClean="0"/>
              <a:t> </a:t>
            </a:r>
          </a:p>
          <a:p>
            <a:r>
              <a:rPr lang="en-US" sz="2800" dirty="0" smtClean="0"/>
              <a:t>(808) 441-8034,</a:t>
            </a:r>
            <a:r>
              <a:rPr lang="en-US" sz="2800" dirty="0"/>
              <a:t> </a:t>
            </a:r>
            <a:r>
              <a:rPr lang="en-US" sz="2800" dirty="0" smtClean="0">
                <a:hlinkClick r:id="rId6"/>
              </a:rPr>
              <a:t>mrperih@ethompson.org</a:t>
            </a:r>
            <a:endParaRPr lang="en-US" sz="2800" dirty="0" smtClean="0"/>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25120"/>
            <a:ext cx="9177742" cy="68328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1729880" y="838200"/>
            <a:ext cx="5661520" cy="53429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rope snapping.jpg"/>
          <p:cNvPicPr>
            <a:picLocks noChangeAspect="1"/>
          </p:cNvPicPr>
          <p:nvPr/>
        </p:nvPicPr>
        <p:blipFill>
          <a:blip r:embed="rId3" cstate="print"/>
          <a:stretch>
            <a:fillRect/>
          </a:stretch>
        </p:blipFill>
        <p:spPr>
          <a:xfrm>
            <a:off x="605928" y="685800"/>
            <a:ext cx="7318872" cy="5062220"/>
          </a:xfrm>
          <a:prstGeom prst="rect">
            <a:avLst/>
          </a:prstGeom>
        </p:spPr>
      </p:pic>
      <p:sp>
        <p:nvSpPr>
          <p:cNvPr id="3" name="TextBox 2"/>
          <p:cNvSpPr txBox="1"/>
          <p:nvPr/>
        </p:nvSpPr>
        <p:spPr>
          <a:xfrm>
            <a:off x="1600200" y="4876800"/>
            <a:ext cx="5791200" cy="707886"/>
          </a:xfrm>
          <a:prstGeom prst="rect">
            <a:avLst/>
          </a:prstGeom>
          <a:noFill/>
        </p:spPr>
        <p:txBody>
          <a:bodyPr wrap="square" rtlCol="0">
            <a:spAutoFit/>
          </a:bodyPr>
          <a:lstStyle/>
          <a:p>
            <a:pPr algn="ctr"/>
            <a:r>
              <a:rPr lang="en-US" sz="4000" b="1" dirty="0" smtClean="0">
                <a:latin typeface="Arial" pitchFamily="34" charset="0"/>
                <a:cs typeface="Arial" pitchFamily="34" charset="0"/>
              </a:rPr>
              <a:t>Detachment</a:t>
            </a:r>
            <a:endParaRPr lang="en-US" sz="40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imagesCAZ1JNV7.jpg"/>
          <p:cNvPicPr>
            <a:picLocks noChangeAspect="1"/>
          </p:cNvPicPr>
          <p:nvPr/>
        </p:nvPicPr>
        <p:blipFill>
          <a:blip r:embed="rId3" cstate="print"/>
          <a:stretch>
            <a:fillRect/>
          </a:stretch>
        </p:blipFill>
        <p:spPr>
          <a:xfrm>
            <a:off x="609600" y="838200"/>
            <a:ext cx="6995684" cy="3962399"/>
          </a:xfrm>
          <a:prstGeom prst="rect">
            <a:avLst/>
          </a:prstGeom>
        </p:spPr>
      </p:pic>
      <p:sp>
        <p:nvSpPr>
          <p:cNvPr id="3" name="TextBox 2"/>
          <p:cNvSpPr txBox="1"/>
          <p:nvPr/>
        </p:nvSpPr>
        <p:spPr>
          <a:xfrm>
            <a:off x="5486400" y="5257800"/>
            <a:ext cx="3657600" cy="707886"/>
          </a:xfrm>
          <a:prstGeom prst="rect">
            <a:avLst/>
          </a:prstGeom>
          <a:noFill/>
        </p:spPr>
        <p:txBody>
          <a:bodyPr wrap="square" rtlCol="0">
            <a:spAutoFit/>
          </a:bodyPr>
          <a:lstStyle/>
          <a:p>
            <a:r>
              <a:rPr lang="en-US" sz="4000" b="1" dirty="0" smtClean="0">
                <a:latin typeface="Arial" pitchFamily="34" charset="0"/>
                <a:cs typeface="Arial" pitchFamily="34" charset="0"/>
              </a:rPr>
              <a:t>Redesign</a:t>
            </a:r>
            <a:endParaRPr lang="en-US" sz="40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304800" y="2057400"/>
            <a:ext cx="7181850" cy="4429125"/>
          </a:xfrm>
          <a:prstGeom prst="rect">
            <a:avLst/>
          </a:prstGeom>
          <a:noFill/>
          <a:ln w="9525">
            <a:noFill/>
            <a:miter lim="800000"/>
            <a:headEnd/>
            <a:tailEnd/>
          </a:ln>
        </p:spPr>
      </p:pic>
      <p:sp>
        <p:nvSpPr>
          <p:cNvPr id="3" name="TextBox 2"/>
          <p:cNvSpPr txBox="1"/>
          <p:nvPr/>
        </p:nvSpPr>
        <p:spPr>
          <a:xfrm>
            <a:off x="762000" y="381000"/>
            <a:ext cx="7467600" cy="707886"/>
          </a:xfrm>
          <a:prstGeom prst="rect">
            <a:avLst/>
          </a:prstGeom>
          <a:noFill/>
        </p:spPr>
        <p:txBody>
          <a:bodyPr wrap="square" rtlCol="0">
            <a:spAutoFit/>
          </a:bodyPr>
          <a:lstStyle/>
          <a:p>
            <a:r>
              <a:rPr lang="en-US" sz="4000" dirty="0" smtClean="0"/>
              <a:t>Teamwork and Leadership</a:t>
            </a:r>
            <a:endParaRPr lang="en-US" sz="4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2743200" y="1600200"/>
            <a:ext cx="6019800" cy="4800600"/>
          </a:xfrm>
          <a:prstGeom prst="rect">
            <a:avLst/>
          </a:prstGeom>
          <a:noFill/>
          <a:ln w="9525">
            <a:noFill/>
            <a:miter lim="800000"/>
            <a:headEnd/>
            <a:tailEnd/>
          </a:ln>
        </p:spPr>
      </p:pic>
      <p:sp>
        <p:nvSpPr>
          <p:cNvPr id="3" name="Rectangle 2"/>
          <p:cNvSpPr/>
          <p:nvPr/>
        </p:nvSpPr>
        <p:spPr>
          <a:xfrm>
            <a:off x="609600" y="533400"/>
            <a:ext cx="2989152" cy="584775"/>
          </a:xfrm>
          <a:prstGeom prst="rect">
            <a:avLst/>
          </a:prstGeom>
        </p:spPr>
        <p:txBody>
          <a:bodyPr wrap="none">
            <a:spAutoFit/>
          </a:bodyPr>
          <a:lstStyle/>
          <a:p>
            <a:r>
              <a:rPr lang="en-US" sz="3200" dirty="0" smtClean="0"/>
              <a:t>Our own courses</a:t>
            </a:r>
            <a:endParaRPr lang="en-US"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685800" y="152400"/>
            <a:ext cx="4572000" cy="707886"/>
          </a:xfrm>
          <a:prstGeom prst="rect">
            <a:avLst/>
          </a:prstGeom>
          <a:noFill/>
        </p:spPr>
        <p:txBody>
          <a:bodyPr wrap="square" rtlCol="0">
            <a:spAutoFit/>
          </a:bodyPr>
          <a:lstStyle/>
          <a:p>
            <a:r>
              <a:rPr lang="en-US" sz="4000" dirty="0" smtClean="0"/>
              <a:t>The Redesign Teams</a:t>
            </a:r>
            <a:endParaRPr lang="en-US" sz="4000" dirty="0"/>
          </a:p>
        </p:txBody>
      </p:sp>
      <p:pic>
        <p:nvPicPr>
          <p:cNvPr id="5" name="Picture 4" descr="Picture 2.png"/>
          <p:cNvPicPr>
            <a:picLocks noChangeAspect="1"/>
          </p:cNvPicPr>
          <p:nvPr/>
        </p:nvPicPr>
        <p:blipFill>
          <a:blip r:embed="rId3"/>
          <a:stretch>
            <a:fillRect/>
          </a:stretch>
        </p:blipFill>
        <p:spPr>
          <a:xfrm>
            <a:off x="1219200" y="1143000"/>
            <a:ext cx="7122170" cy="559435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835</TotalTime>
  <Words>3207</Words>
  <Application>Microsoft Office PowerPoint</Application>
  <PresentationFormat>On-screen Show (4:3)</PresentationFormat>
  <Paragraphs>276</Paragraphs>
  <Slides>47</Slides>
  <Notes>45</Notes>
  <HiddenSlides>0</HiddenSlides>
  <MMClips>0</MMClips>
  <ScaleCrop>false</ScaleCrop>
  <HeadingPairs>
    <vt:vector size="4" baseType="variant">
      <vt:variant>
        <vt:lpstr>Design Template</vt:lpstr>
      </vt:variant>
      <vt:variant>
        <vt:i4>1</vt:i4>
      </vt:variant>
      <vt:variant>
        <vt:lpstr>Slide Titles</vt:lpstr>
      </vt:variant>
      <vt:variant>
        <vt:i4>47</vt:i4>
      </vt:variant>
    </vt:vector>
  </HeadingPairs>
  <TitlesOfParts>
    <vt:vector size="4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Expanding and  Connecting</vt:lpstr>
      <vt:lpstr>Q&amp;A</vt:lpstr>
      <vt:lpstr>www.inacol.ethompson.org</vt:lpstr>
      <vt:lpstr>Slide 45</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MBTA</dc:creator>
  <cp:lastModifiedBy>Elizabeth</cp:lastModifiedBy>
  <cp:revision>100</cp:revision>
  <dcterms:created xsi:type="dcterms:W3CDTF">2010-11-18T01:53:28Z</dcterms:created>
  <dcterms:modified xsi:type="dcterms:W3CDTF">2010-11-18T01:54:21Z</dcterms:modified>
</cp:coreProperties>
</file>